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29"/>
  </p:notesMasterIdLst>
  <p:handoutMasterIdLst>
    <p:handoutMasterId r:id="rId30"/>
  </p:handoutMasterIdLst>
  <p:sldIdLst>
    <p:sldId id="294" r:id="rId2"/>
    <p:sldId id="322" r:id="rId3"/>
    <p:sldId id="330" r:id="rId4"/>
    <p:sldId id="300" r:id="rId5"/>
    <p:sldId id="331" r:id="rId6"/>
    <p:sldId id="328" r:id="rId7"/>
    <p:sldId id="308" r:id="rId8"/>
    <p:sldId id="309" r:id="rId9"/>
    <p:sldId id="310" r:id="rId10"/>
    <p:sldId id="313" r:id="rId11"/>
    <p:sldId id="327" r:id="rId12"/>
    <p:sldId id="329" r:id="rId13"/>
    <p:sldId id="302" r:id="rId14"/>
    <p:sldId id="303" r:id="rId15"/>
    <p:sldId id="307" r:id="rId16"/>
    <p:sldId id="284" r:id="rId17"/>
    <p:sldId id="311" r:id="rId18"/>
    <p:sldId id="315" r:id="rId19"/>
    <p:sldId id="296" r:id="rId20"/>
    <p:sldId id="316" r:id="rId21"/>
    <p:sldId id="317" r:id="rId22"/>
    <p:sldId id="332" r:id="rId23"/>
    <p:sldId id="318" r:id="rId24"/>
    <p:sldId id="319" r:id="rId25"/>
    <p:sldId id="325" r:id="rId26"/>
    <p:sldId id="326" r:id="rId27"/>
    <p:sldId id="324" r:id="rId2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800080"/>
    <a:srgbClr val="004C97"/>
    <a:srgbClr val="00B050"/>
    <a:srgbClr val="99D6EA"/>
    <a:srgbClr val="FF0000"/>
    <a:srgbClr val="A45609"/>
    <a:srgbClr val="0000FF"/>
    <a:srgbClr val="00FF00"/>
    <a:srgbClr val="505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601CA6-FCDE-421B-8A89-9BA0BC0CFA8C}" v="3" dt="2025-01-29T15:02:56.36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3"/>
  </p:normalViewPr>
  <p:slideViewPr>
    <p:cSldViewPr snapToGrid="0" snapToObjects="1" showGuides="1">
      <p:cViewPr varScale="1">
        <p:scale>
          <a:sx n="73" d="100"/>
          <a:sy n="73" d="100"/>
        </p:scale>
        <p:origin x="1567" y="41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4862732"/>
            <a:ext cx="8499231" cy="1390219"/>
          </a:xfrm>
        </p:spPr>
        <p:txBody>
          <a:bodyPr/>
          <a:lstStyle/>
          <a:p>
            <a:endParaRPr lang="en-US" b="1" dirty="0"/>
          </a:p>
          <a:p>
            <a:r>
              <a:rPr lang="en-US" sz="2400" b="1" dirty="0"/>
              <a:t>Ram C. Dhuley (updates by Greg Tatkowski) </a:t>
            </a:r>
            <a:r>
              <a:rPr lang="en-US" dirty="0"/>
              <a:t>	</a:t>
            </a:r>
          </a:p>
          <a:p>
            <a:r>
              <a:rPr lang="en-US" dirty="0"/>
              <a:t>USPAS – Cryogenic Engineering</a:t>
            </a:r>
          </a:p>
          <a:p>
            <a:r>
              <a:rPr lang="en-US" dirty="0"/>
              <a:t>February 3 – February 7, 2025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7836876" cy="1003049"/>
          </a:xfrm>
        </p:spPr>
        <p:txBody>
          <a:bodyPr>
            <a:noAutofit/>
          </a:bodyPr>
          <a:lstStyle/>
          <a:p>
            <a:r>
              <a:rPr lang="en-US" dirty="0"/>
              <a:t>Normal cryogenic fluid behavior </a:t>
            </a:r>
            <a:r>
              <a:rPr lang="en-US" b="0" dirty="0"/>
              <a:t>(with emphasis on helium)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CCD0CF-AA79-420A-A1C1-FCD3598C1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013874-3AA0-4253-A9C2-F532F3DF2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FE31534C-7C12-414D-AAE4-3FC5E9A6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Helium cooling modes - examples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A7D62B-C8DF-4E6D-A0ED-B3571DFF02EF}"/>
              </a:ext>
            </a:extLst>
          </p:cNvPr>
          <p:cNvSpPr txBox="1"/>
          <p:nvPr/>
        </p:nvSpPr>
        <p:spPr>
          <a:xfrm>
            <a:off x="401137" y="935442"/>
            <a:ext cx="85142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Distribution of cryogenic helium. </a:t>
            </a: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Modes present: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Supercritical helium flow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Two phase flow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Single phase vapor flow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Heat transfer (heat leak)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671A7C0-6742-468A-B9DC-B974CFB0DA04}"/>
              </a:ext>
            </a:extLst>
          </p:cNvPr>
          <p:cNvGrpSpPr/>
          <p:nvPr/>
        </p:nvGrpSpPr>
        <p:grpSpPr>
          <a:xfrm>
            <a:off x="955040" y="3074464"/>
            <a:ext cx="7018231" cy="3148579"/>
            <a:chOff x="955040" y="3074464"/>
            <a:chExt cx="7018231" cy="314857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92EA4C5-3E7C-4F52-828C-667BD0C3E22B}"/>
                </a:ext>
              </a:extLst>
            </p:cNvPr>
            <p:cNvGrpSpPr/>
            <p:nvPr/>
          </p:nvGrpSpPr>
          <p:grpSpPr>
            <a:xfrm>
              <a:off x="955040" y="3683171"/>
              <a:ext cx="2174240" cy="1434684"/>
              <a:chOff x="1046480" y="2164080"/>
              <a:chExt cx="2174240" cy="1434684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C265FAE-423A-4ABD-8FBF-3DB2C6BE6E60}"/>
                  </a:ext>
                </a:extLst>
              </p:cNvPr>
              <p:cNvSpPr/>
              <p:nvPr/>
            </p:nvSpPr>
            <p:spPr>
              <a:xfrm>
                <a:off x="1046480" y="2164080"/>
                <a:ext cx="2174240" cy="143468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EAB4AAE-B7AB-4BDB-82D0-9C703BD951AD}"/>
                  </a:ext>
                </a:extLst>
              </p:cNvPr>
              <p:cNvSpPr txBox="1"/>
              <p:nvPr/>
            </p:nvSpPr>
            <p:spPr>
              <a:xfrm>
                <a:off x="1366520" y="2471003"/>
                <a:ext cx="15341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Helium cryoplant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745C0B3-9FF9-4AB9-ACD6-4F6D6038E33D}"/>
                </a:ext>
              </a:extLst>
            </p:cNvPr>
            <p:cNvGrpSpPr/>
            <p:nvPr/>
          </p:nvGrpSpPr>
          <p:grpSpPr>
            <a:xfrm>
              <a:off x="5799031" y="3683171"/>
              <a:ext cx="2174240" cy="1434684"/>
              <a:chOff x="3960071" y="2975663"/>
              <a:chExt cx="2174240" cy="1434684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D459510-43A0-4A0D-915C-6241E13C1945}"/>
                  </a:ext>
                </a:extLst>
              </p:cNvPr>
              <p:cNvSpPr/>
              <p:nvPr/>
            </p:nvSpPr>
            <p:spPr>
              <a:xfrm>
                <a:off x="3960071" y="2975663"/>
                <a:ext cx="2174240" cy="143468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8E46F08-7C83-4806-B77F-990018CF9982}"/>
                  </a:ext>
                </a:extLst>
              </p:cNvPr>
              <p:cNvSpPr txBox="1"/>
              <p:nvPr/>
            </p:nvSpPr>
            <p:spPr>
              <a:xfrm>
                <a:off x="4155440" y="3291840"/>
                <a:ext cx="178350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SC device </a:t>
                </a:r>
              </a:p>
              <a:p>
                <a:r>
                  <a:rPr lang="en-US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being cooled</a:t>
                </a:r>
              </a:p>
            </p:txBody>
          </p: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01051C5-0EB5-453A-B31B-3EEE29E95B75}"/>
                </a:ext>
              </a:extLst>
            </p:cNvPr>
            <p:cNvCxnSpPr/>
            <p:nvPr/>
          </p:nvCxnSpPr>
          <p:spPr>
            <a:xfrm>
              <a:off x="3129280" y="4080473"/>
              <a:ext cx="2669751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FCDF4D9-5EC4-4E4E-A118-3B69BF48F0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29280" y="4800771"/>
              <a:ext cx="2669751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353DD85-46CE-4D59-9ADC-666E44AB73C5}"/>
                </a:ext>
              </a:extLst>
            </p:cNvPr>
            <p:cNvGrpSpPr/>
            <p:nvPr/>
          </p:nvGrpSpPr>
          <p:grpSpPr>
            <a:xfrm>
              <a:off x="4735714" y="3933170"/>
              <a:ext cx="501178" cy="294605"/>
              <a:chOff x="5493221" y="1839032"/>
              <a:chExt cx="501178" cy="294605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3FB30F82-B1B5-4B7D-B7F5-A462C55D0C4E}"/>
                  </a:ext>
                </a:extLst>
              </p:cNvPr>
              <p:cNvSpPr/>
              <p:nvPr/>
            </p:nvSpPr>
            <p:spPr>
              <a:xfrm rot="16200000">
                <a:off x="5729127" y="1858239"/>
                <a:ext cx="284480" cy="246065"/>
              </a:xfrm>
              <a:prstGeom prst="triangle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Isosceles Triangle 20">
                <a:extLst>
                  <a:ext uri="{FF2B5EF4-FFF2-40B4-BE49-F238E27FC236}">
                    <a16:creationId xmlns:a16="http://schemas.microsoft.com/office/drawing/2014/main" id="{FF4D79AB-1882-477E-82CB-03258D723B4D}"/>
                  </a:ext>
                </a:extLst>
              </p:cNvPr>
              <p:cNvSpPr/>
              <p:nvPr/>
            </p:nvSpPr>
            <p:spPr>
              <a:xfrm rot="5400000">
                <a:off x="5474014" y="1868364"/>
                <a:ext cx="284480" cy="246065"/>
              </a:xfrm>
              <a:prstGeom prst="triangle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1518875-823F-437A-BC7B-244298670232}"/>
                </a:ext>
              </a:extLst>
            </p:cNvPr>
            <p:cNvSpPr txBox="1"/>
            <p:nvPr/>
          </p:nvSpPr>
          <p:spPr>
            <a:xfrm>
              <a:off x="3581661" y="5515157"/>
              <a:ext cx="35650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Supply and return pipelines</a:t>
              </a:r>
            </a:p>
            <a:p>
              <a:r>
                <a:rPr lang="en-US" sz="2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(can be very long, several 100 m)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3B8CE77-EFDE-4CEE-A87A-79192341479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99840" y="4217650"/>
              <a:ext cx="308012" cy="1297507"/>
            </a:xfrm>
            <a:prstGeom prst="straightConnector1">
              <a:avLst/>
            </a:prstGeom>
            <a:ln w="3175">
              <a:solidFill>
                <a:srgbClr val="40404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D7A862A-A26B-494F-80EC-CC8CAF780ED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11563" y="4878613"/>
              <a:ext cx="144537" cy="636544"/>
            </a:xfrm>
            <a:prstGeom prst="straightConnector1">
              <a:avLst/>
            </a:prstGeom>
            <a:ln w="3175">
              <a:solidFill>
                <a:srgbClr val="40404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4EA565E-C767-4DD2-80E7-4AC976063817}"/>
                </a:ext>
              </a:extLst>
            </p:cNvPr>
            <p:cNvSpPr txBox="1"/>
            <p:nvPr/>
          </p:nvSpPr>
          <p:spPr>
            <a:xfrm>
              <a:off x="4517273" y="3536000"/>
              <a:ext cx="9670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JT valve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32C1269-DCBE-4205-8D92-31218F820B1D}"/>
                </a:ext>
              </a:extLst>
            </p:cNvPr>
            <p:cNvSpPr txBox="1"/>
            <p:nvPr/>
          </p:nvSpPr>
          <p:spPr>
            <a:xfrm>
              <a:off x="3273132" y="3869303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800080"/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30A0191-C631-4120-8C09-7EEBF8894FD2}"/>
                </a:ext>
              </a:extLst>
            </p:cNvPr>
            <p:cNvSpPr txBox="1"/>
            <p:nvPr/>
          </p:nvSpPr>
          <p:spPr>
            <a:xfrm>
              <a:off x="5281501" y="3862933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800080"/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2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450349A-02D6-49B6-A4FD-2C61A5DB4693}"/>
                </a:ext>
              </a:extLst>
            </p:cNvPr>
            <p:cNvSpPr txBox="1"/>
            <p:nvPr/>
          </p:nvSpPr>
          <p:spPr>
            <a:xfrm>
              <a:off x="4251704" y="4552002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800080"/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3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9E4713C-869D-4857-922B-F7ED5EE1ABF9}"/>
                </a:ext>
              </a:extLst>
            </p:cNvPr>
            <p:cNvSpPr txBox="1"/>
            <p:nvPr/>
          </p:nvSpPr>
          <p:spPr>
            <a:xfrm>
              <a:off x="4194007" y="3074464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800080"/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4</a:t>
              </a:r>
            </a:p>
          </p:txBody>
        </p:sp>
        <p:cxnSp>
          <p:nvCxnSpPr>
            <p:cNvPr id="36" name="Connector: Curved 35">
              <a:extLst>
                <a:ext uri="{FF2B5EF4-FFF2-40B4-BE49-F238E27FC236}">
                  <a16:creationId xmlns:a16="http://schemas.microsoft.com/office/drawing/2014/main" id="{927E53F7-F119-48D3-A504-682A615F7CB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90227" y="3574676"/>
              <a:ext cx="523044" cy="364417"/>
            </a:xfrm>
            <a:prstGeom prst="curvedConnector3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Curved 37">
              <a:extLst>
                <a:ext uri="{FF2B5EF4-FFF2-40B4-BE49-F238E27FC236}">
                  <a16:creationId xmlns:a16="http://schemas.microsoft.com/office/drawing/2014/main" id="{184BABF9-2608-41B6-89FE-63694542EC5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541654" y="4001850"/>
              <a:ext cx="1215550" cy="218385"/>
            </a:xfrm>
            <a:prstGeom prst="curvedConnector3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3996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CCD0CF-AA79-420A-A1C1-FCD3598C1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013874-3AA0-4253-A9C2-F532F3DF2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FE31534C-7C12-414D-AAE4-3FC5E9A6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Helium cooling modes - 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251371-28F8-4756-805B-DF0E797E6057}"/>
              </a:ext>
            </a:extLst>
          </p:cNvPr>
          <p:cNvSpPr txBox="1"/>
          <p:nvPr/>
        </p:nvSpPr>
        <p:spPr>
          <a:xfrm>
            <a:off x="429419" y="1564640"/>
            <a:ext cx="83183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 seen in the prior examples, a large-scale helium cryogenic system will typically</a:t>
            </a:r>
          </a:p>
          <a:p>
            <a:r>
              <a:rPr lang="en-US" sz="3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involve several flow and heat transfer modes  </a:t>
            </a:r>
          </a:p>
          <a:p>
            <a:r>
              <a:rPr lang="en-US" sz="3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operating in parallel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are the engineering parameters one should know to be able to design such helium cryosystems?</a:t>
            </a:r>
          </a:p>
        </p:txBody>
      </p:sp>
    </p:spTree>
    <p:extLst>
      <p:ext uri="{BB962C8B-B14F-4D97-AF65-F5344CB8AC3E}">
        <p14:creationId xmlns:p14="http://schemas.microsoft.com/office/powerpoint/2010/main" val="2951661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8327B722-8ABC-44D0-9148-C204953E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Engineering design parameters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4ADD3B2-DC13-4922-BB46-62E784DD8A8A}"/>
              </a:ext>
            </a:extLst>
          </p:cNvPr>
          <p:cNvGrpSpPr/>
          <p:nvPr/>
        </p:nvGrpSpPr>
        <p:grpSpPr>
          <a:xfrm>
            <a:off x="682112" y="2081551"/>
            <a:ext cx="7902292" cy="1041786"/>
            <a:chOff x="682112" y="4767405"/>
            <a:chExt cx="7902292" cy="104178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167F930-3270-4B2A-B13F-E6FA717B3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414" t="12726" r="6021" b="14189"/>
            <a:stretch/>
          </p:blipFill>
          <p:spPr>
            <a:xfrm>
              <a:off x="682112" y="4767405"/>
              <a:ext cx="3745275" cy="104178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38CB4E-2EC8-4F00-941A-C15B48F9ECAF}"/>
                </a:ext>
              </a:extLst>
            </p:cNvPr>
            <p:cNvSpPr txBox="1"/>
            <p:nvPr/>
          </p:nvSpPr>
          <p:spPr>
            <a:xfrm>
              <a:off x="4716614" y="4872069"/>
              <a:ext cx="386779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Expression assumes helium behaves as </a:t>
              </a:r>
            </a:p>
            <a:p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ideal gas and has small flow velocity.</a:t>
              </a:r>
            </a:p>
            <a:p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(See Helium Cryogenics chapter 4 for details)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8ABBFAB-35AE-4515-A78B-535C3038C47C}"/>
              </a:ext>
            </a:extLst>
          </p:cNvPr>
          <p:cNvSpPr txBox="1"/>
          <p:nvPr/>
        </p:nvSpPr>
        <p:spPr>
          <a:xfrm>
            <a:off x="349206" y="801955"/>
            <a:ext cx="8368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Compressor/pump power required for circulating helium depends on the </a:t>
            </a:r>
            <a:r>
              <a:rPr lang="en-US" sz="2800" b="1" u="sng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pressure drop</a:t>
            </a:r>
            <a:r>
              <a:rPr lang="en-US" sz="2800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 the circuit: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3E7248-D30F-4331-AA6D-F405B940D806}"/>
              </a:ext>
            </a:extLst>
          </p:cNvPr>
          <p:cNvSpPr txBox="1"/>
          <p:nvPr/>
        </p:nvSpPr>
        <p:spPr>
          <a:xfrm>
            <a:off x="349206" y="3448826"/>
            <a:ext cx="844558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Friction factor,</a:t>
            </a: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i="1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</a:t>
            </a:r>
            <a:r>
              <a:rPr lang="en-US" sz="2600" i="1" baseline="-250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</a:t>
            </a: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determines the frictional pressure drop:</a:t>
            </a:r>
          </a:p>
          <a:p>
            <a:pPr marL="342900" indent="-342900">
              <a:buFontTx/>
              <a:buChar char="-"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Type of flow – single phase, two-phase</a:t>
            </a:r>
          </a:p>
          <a:p>
            <a:pPr marL="342900" indent="-342900">
              <a:buFontTx/>
              <a:buChar char="-"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Flow regime – laminar, turbulent, mixed</a:t>
            </a:r>
          </a:p>
          <a:p>
            <a:r>
              <a:rPr lang="en-US" sz="2600" u="sng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Heat leak,</a:t>
            </a: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q determines the acceleration pressure drop:</a:t>
            </a:r>
          </a:p>
          <a:p>
            <a:pPr marL="342900" indent="-342900">
              <a:buFontTx/>
              <a:buChar char="-"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Relevant to compressible (gas/supercritical) and two-phase flows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5401CE-0AFB-4717-B9D1-00640290A2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FA100-EC67-4AF0-9C8B-55248769DC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</p:spTree>
    <p:extLst>
      <p:ext uri="{BB962C8B-B14F-4D97-AF65-F5344CB8AC3E}">
        <p14:creationId xmlns:p14="http://schemas.microsoft.com/office/powerpoint/2010/main" val="1775817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8327B722-8ABC-44D0-9148-C204953E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Engineering design parameters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E70BC6-7769-41AA-BFA4-641C3F0E8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151" y="2309276"/>
            <a:ext cx="4582301" cy="7751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697DC4-2171-4C90-AB9D-C1B0E77325C5}"/>
              </a:ext>
            </a:extLst>
          </p:cNvPr>
          <p:cNvSpPr txBox="1"/>
          <p:nvPr/>
        </p:nvSpPr>
        <p:spPr>
          <a:xfrm>
            <a:off x="349205" y="3432843"/>
            <a:ext cx="856619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Heat transfer coefficient,</a:t>
            </a: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i="1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</a:t>
            </a:r>
            <a:r>
              <a:rPr lang="en-US" sz="2600" i="1" baseline="-250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lang="en-US" sz="2600" i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determines the effectiveness of heat transfer from the load to the fluid</a:t>
            </a:r>
          </a:p>
          <a:p>
            <a:pPr marL="342900" indent="-342900">
              <a:buFontTx/>
              <a:buChar char="-"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Mode of heat transfer – forced, natural convection, pool boiling</a:t>
            </a:r>
          </a:p>
          <a:p>
            <a:pPr marL="342900" indent="-342900">
              <a:buFontTx/>
              <a:buChar char="-"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Flow regime/type – laminar, turbulent, single/two-phase</a:t>
            </a:r>
          </a:p>
          <a:p>
            <a:pPr marL="342900" indent="-342900">
              <a:buFontTx/>
              <a:buChar char="-"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Boiling regime – nucleate, film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5401CE-0AFB-4717-B9D1-00640290A2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FA100-EC67-4AF0-9C8B-55248769DC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76CCEC-D0DD-43D6-976B-65D83DDD62E9}"/>
              </a:ext>
            </a:extLst>
          </p:cNvPr>
          <p:cNvSpPr txBox="1"/>
          <p:nvPr/>
        </p:nvSpPr>
        <p:spPr>
          <a:xfrm>
            <a:off x="349206" y="801955"/>
            <a:ext cx="83680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Superconducting device stability/performance depends on the effectiveness of </a:t>
            </a:r>
            <a:r>
              <a:rPr lang="en-US" sz="2800" b="1" u="sng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heat transfer</a:t>
            </a:r>
            <a:r>
              <a:rPr lang="en-US" sz="2800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to the helium coolant:</a:t>
            </a:r>
          </a:p>
        </p:txBody>
      </p:sp>
    </p:spTree>
    <p:extLst>
      <p:ext uri="{BB962C8B-B14F-4D97-AF65-F5344CB8AC3E}">
        <p14:creationId xmlns:p14="http://schemas.microsoft.com/office/powerpoint/2010/main" val="1302675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8327B722-8ABC-44D0-9148-C204953E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Relevant dimensionless parameters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44E9DE1-3423-47AE-9B2D-129953DD4297}"/>
              </a:ext>
            </a:extLst>
          </p:cNvPr>
          <p:cNvGrpSpPr/>
          <p:nvPr/>
        </p:nvGrpSpPr>
        <p:grpSpPr>
          <a:xfrm>
            <a:off x="165259" y="737524"/>
            <a:ext cx="7155357" cy="1708160"/>
            <a:chOff x="165259" y="818804"/>
            <a:chExt cx="7155357" cy="170816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187426-C6F8-4FA8-B310-2E9D16C0902B}"/>
                </a:ext>
              </a:extLst>
            </p:cNvPr>
            <p:cNvSpPr txBox="1"/>
            <p:nvPr/>
          </p:nvSpPr>
          <p:spPr>
            <a:xfrm>
              <a:off x="165259" y="818804"/>
              <a:ext cx="7155357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004C9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Reynolds number:</a:t>
              </a:r>
            </a:p>
            <a:p>
              <a:pPr marL="457200" indent="-457200">
                <a:buFontTx/>
                <a:buChar char="-"/>
              </a:pPr>
              <a:r>
                <a:rPr lang="en-US" sz="25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Ratio of inertia to viscosity:</a:t>
              </a:r>
            </a:p>
            <a:p>
              <a:r>
                <a:rPr lang="en-US" sz="25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where </a:t>
              </a:r>
              <a:r>
                <a:rPr lang="el-GR" sz="25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ρ</a:t>
              </a:r>
              <a:r>
                <a:rPr lang="en-US" sz="25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is density, v is velocity, D is a characteristic</a:t>
              </a:r>
            </a:p>
            <a:p>
              <a:r>
                <a:rPr lang="en-US" sz="25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dimension, and µ is dynamic viscosity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1414CD-31CE-4EDF-88C3-00AEBEAF9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27180" y="1195770"/>
              <a:ext cx="2719979" cy="613247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F57C118-BF11-4F68-82E4-400452EF8D6A}"/>
              </a:ext>
            </a:extLst>
          </p:cNvPr>
          <p:cNvGrpSpPr/>
          <p:nvPr/>
        </p:nvGrpSpPr>
        <p:grpSpPr>
          <a:xfrm>
            <a:off x="165259" y="2503897"/>
            <a:ext cx="7369646" cy="1708160"/>
            <a:chOff x="165259" y="2585177"/>
            <a:chExt cx="7369646" cy="170816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3093CAD-29D8-465A-9593-B9D3B16CB382}"/>
                </a:ext>
              </a:extLst>
            </p:cNvPr>
            <p:cNvSpPr txBox="1"/>
            <p:nvPr/>
          </p:nvSpPr>
          <p:spPr>
            <a:xfrm>
              <a:off x="165259" y="2585177"/>
              <a:ext cx="7369646" cy="1708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solidFill>
                    <a:srgbClr val="004C9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Prandtl number:</a:t>
              </a:r>
            </a:p>
            <a:p>
              <a:pPr marL="457200" indent="-457200">
                <a:buFontTx/>
                <a:buChar char="-"/>
              </a:pPr>
              <a:r>
                <a:rPr lang="en-US" sz="25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Viscous/thermal diffusion:</a:t>
              </a:r>
            </a:p>
            <a:p>
              <a:r>
                <a:rPr lang="en-US" sz="25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where </a:t>
              </a:r>
              <a:r>
                <a:rPr lang="en-US" sz="2500" dirty="0" err="1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</a:t>
              </a:r>
              <a:r>
                <a:rPr lang="en-US" sz="2500" baseline="-25000" dirty="0" err="1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</a:t>
              </a:r>
              <a:r>
                <a:rPr lang="en-US" sz="25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and c</a:t>
              </a:r>
              <a:r>
                <a:rPr lang="en-US" sz="2500" baseline="-250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</a:t>
              </a:r>
              <a:r>
                <a:rPr lang="en-US" sz="25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are is fluid thermal conductivity and </a:t>
              </a:r>
            </a:p>
            <a:p>
              <a:r>
                <a:rPr lang="en-US" sz="25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heat capacity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53C198C-0AA6-40C0-987B-AAEA19916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34275" y="2986883"/>
              <a:ext cx="2419426" cy="643162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9439A46-E959-4848-B52F-55DB136D0448}"/>
              </a:ext>
            </a:extLst>
          </p:cNvPr>
          <p:cNvGrpSpPr/>
          <p:nvPr/>
        </p:nvGrpSpPr>
        <p:grpSpPr>
          <a:xfrm>
            <a:off x="165259" y="4270270"/>
            <a:ext cx="7729873" cy="2092881"/>
            <a:chOff x="165259" y="4351550"/>
            <a:chExt cx="7729873" cy="20928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7E8AF2D-6B1A-4B3F-8463-D56E02926A9E}"/>
                </a:ext>
              </a:extLst>
            </p:cNvPr>
            <p:cNvSpPr txBox="1"/>
            <p:nvPr/>
          </p:nvSpPr>
          <p:spPr>
            <a:xfrm>
              <a:off x="165259" y="4351550"/>
              <a:ext cx="7729873" cy="2092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solidFill>
                    <a:srgbClr val="004C9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Grashof number:</a:t>
              </a:r>
            </a:p>
            <a:p>
              <a:pPr marL="457200" indent="-457200">
                <a:buFontTx/>
                <a:buChar char="-"/>
              </a:pPr>
              <a:r>
                <a:rPr lang="en-US" sz="25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Buoyancy/viscous force:</a:t>
              </a:r>
            </a:p>
            <a:p>
              <a:r>
                <a:rPr lang="en-US" sz="25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     where </a:t>
              </a:r>
              <a:r>
                <a:rPr lang="el-GR" sz="25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β</a:t>
              </a:r>
              <a:r>
                <a:rPr lang="en-US" sz="25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is thermal expansivity, T</a:t>
              </a:r>
              <a:r>
                <a:rPr lang="en-US" sz="2500" baseline="-250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</a:t>
              </a:r>
              <a:r>
                <a:rPr lang="en-US" sz="25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and </a:t>
              </a:r>
              <a:r>
                <a:rPr lang="en-US" sz="2500" dirty="0" err="1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</a:t>
              </a:r>
              <a:r>
                <a:rPr lang="en-US" sz="2500" baseline="-25000" dirty="0" err="1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</a:t>
              </a:r>
              <a:r>
                <a:rPr lang="en-US" sz="25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are surface </a:t>
              </a:r>
            </a:p>
            <a:p>
              <a:r>
                <a:rPr lang="en-US" sz="25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and fluid temperatures, L is a characteristic dimension, </a:t>
              </a:r>
            </a:p>
            <a:p>
              <a:r>
                <a:rPr lang="en-US" sz="25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and </a:t>
              </a:r>
              <a:r>
                <a:rPr lang="en-US" sz="2500" i="1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</a:t>
              </a:r>
              <a:r>
                <a:rPr lang="en-US" sz="25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is kinematic viscosity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7EBDC5E-7194-46FC-B022-1F9E848EA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0082" y="4695043"/>
              <a:ext cx="4027372" cy="673078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AF4944-6AEB-4F16-A30E-34EE4E2873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84B955-EF85-4912-A264-770EDAF1FD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</p:spTree>
    <p:extLst>
      <p:ext uri="{BB962C8B-B14F-4D97-AF65-F5344CB8AC3E}">
        <p14:creationId xmlns:p14="http://schemas.microsoft.com/office/powerpoint/2010/main" val="3117283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8327B722-8ABC-44D0-9148-C204953E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Relevant dimensionless parameters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AB6196-D34A-4DCD-BC1F-197F7BD2C9FD}"/>
              </a:ext>
            </a:extLst>
          </p:cNvPr>
          <p:cNvGrpSpPr/>
          <p:nvPr/>
        </p:nvGrpSpPr>
        <p:grpSpPr>
          <a:xfrm>
            <a:off x="165259" y="3268010"/>
            <a:ext cx="8586966" cy="2477601"/>
            <a:chOff x="165259" y="3268010"/>
            <a:chExt cx="8586966" cy="247760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3093CAD-29D8-465A-9593-B9D3B16CB382}"/>
                </a:ext>
              </a:extLst>
            </p:cNvPr>
            <p:cNvSpPr txBox="1"/>
            <p:nvPr/>
          </p:nvSpPr>
          <p:spPr>
            <a:xfrm>
              <a:off x="165259" y="3268010"/>
              <a:ext cx="8586966" cy="2477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solidFill>
                    <a:srgbClr val="004C9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Nusselt number:</a:t>
              </a:r>
            </a:p>
            <a:p>
              <a:pPr marL="457200" indent="-457200">
                <a:buFontTx/>
                <a:buChar char="-"/>
              </a:pPr>
              <a:r>
                <a:rPr lang="en-US" sz="25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For forced convection:</a:t>
              </a:r>
            </a:p>
            <a:p>
              <a:r>
                <a:rPr lang="en-US" sz="25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</a:t>
              </a:r>
            </a:p>
            <a:p>
              <a:pPr marL="457200" indent="-457200">
                <a:buFontTx/>
                <a:buChar char="-"/>
              </a:pPr>
              <a:r>
                <a:rPr lang="en-US" sz="25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For natural convection: </a:t>
              </a:r>
            </a:p>
            <a:p>
              <a:pPr marL="457200" indent="-457200">
                <a:buFontTx/>
                <a:buChar char="-"/>
              </a:pPr>
              <a:endParaRPr lang="en-US" sz="25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457200" indent="-457200">
                <a:buFontTx/>
                <a:buChar char="-"/>
              </a:pPr>
              <a:r>
                <a:rPr lang="en-US" sz="25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Required for calculating convective heat transfer coefficient, h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20E0E01-1CBE-469D-83F8-007BD14AB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28883" y="4426547"/>
              <a:ext cx="4439944" cy="58469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9FC55A4-425C-490A-8F96-0362BD873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8610" y="3683855"/>
              <a:ext cx="4740490" cy="58469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56B9AB3-4F78-4DF9-A57C-93696E80EBA1}"/>
              </a:ext>
            </a:extLst>
          </p:cNvPr>
          <p:cNvGrpSpPr/>
          <p:nvPr/>
        </p:nvGrpSpPr>
        <p:grpSpPr>
          <a:xfrm>
            <a:off x="165259" y="1255351"/>
            <a:ext cx="8003568" cy="1584053"/>
            <a:chOff x="165259" y="1306151"/>
            <a:chExt cx="8003568" cy="158405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187426-C6F8-4FA8-B310-2E9D16C0902B}"/>
                </a:ext>
              </a:extLst>
            </p:cNvPr>
            <p:cNvSpPr txBox="1"/>
            <p:nvPr/>
          </p:nvSpPr>
          <p:spPr>
            <a:xfrm>
              <a:off x="165259" y="1306151"/>
              <a:ext cx="240380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solidFill>
                    <a:srgbClr val="004C9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Friction factor:</a:t>
              </a:r>
              <a:endParaRPr lang="en-US" sz="25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AA55B1F-F52B-48EF-B381-D41A8A96B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5965" y="1307759"/>
              <a:ext cx="2404400" cy="55749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D985334-A743-432F-9D26-3786F839C436}"/>
                </a:ext>
              </a:extLst>
            </p:cNvPr>
            <p:cNvSpPr/>
            <p:nvPr/>
          </p:nvSpPr>
          <p:spPr>
            <a:xfrm>
              <a:off x="222250" y="2028430"/>
              <a:ext cx="7946577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buFontTx/>
                <a:buChar char="-"/>
              </a:pPr>
              <a:r>
                <a:rPr lang="en-US" sz="25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Required for calculating pressure drop in a channel with forced flow</a:t>
              </a: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7B0F0-6726-4059-871F-A94C1E0A1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654B04-6803-4CBD-874B-A9EC9A28B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</p:spTree>
    <p:extLst>
      <p:ext uri="{BB962C8B-B14F-4D97-AF65-F5344CB8AC3E}">
        <p14:creationId xmlns:p14="http://schemas.microsoft.com/office/powerpoint/2010/main" val="2940519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FC7D4F7-757E-4773-AA74-E55186772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300" dirty="0">
                <a:latin typeface="Helvetica" panose="020B0604020202020204" pitchFamily="34" charset="0"/>
                <a:cs typeface="Helvetica" panose="020B0604020202020204" pitchFamily="34" charset="0"/>
              </a:rPr>
              <a:t>Pressure drop in forced flow (single phase)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42E8CB-B941-4FCC-9ABD-E35BBF2E3C45}"/>
              </a:ext>
            </a:extLst>
          </p:cNvPr>
          <p:cNvSpPr txBox="1"/>
          <p:nvPr/>
        </p:nvSpPr>
        <p:spPr>
          <a:xfrm>
            <a:off x="1719745" y="944880"/>
            <a:ext cx="5829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Friction factors: correlations and Moody chart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462A194-BC54-4869-BAEB-95457AA3FA31}"/>
              </a:ext>
            </a:extLst>
          </p:cNvPr>
          <p:cNvGrpSpPr/>
          <p:nvPr/>
        </p:nvGrpSpPr>
        <p:grpSpPr>
          <a:xfrm>
            <a:off x="647700" y="1359408"/>
            <a:ext cx="7848600" cy="4902759"/>
            <a:chOff x="647700" y="1359408"/>
            <a:chExt cx="7848600" cy="490275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2B3CAD2-4CE0-42D7-8F20-A5D63E047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7700" y="1359408"/>
              <a:ext cx="7848600" cy="490275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1CB088F-E983-4CAE-9130-0423E77AC77E}"/>
                </a:ext>
              </a:extLst>
            </p:cNvPr>
            <p:cNvSpPr txBox="1"/>
            <p:nvPr/>
          </p:nvSpPr>
          <p:spPr>
            <a:xfrm>
              <a:off x="1944304" y="1695355"/>
              <a:ext cx="2820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S. W. Van Sciver, Helium Cryogenics (2012), pg. 90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F9A334-2DF2-4F12-8A81-028E1A7ADB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E22E20-82FB-4599-90D6-87713ED7F8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</p:spTree>
    <p:extLst>
      <p:ext uri="{BB962C8B-B14F-4D97-AF65-F5344CB8AC3E}">
        <p14:creationId xmlns:p14="http://schemas.microsoft.com/office/powerpoint/2010/main" val="2319708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2625C027-F3F3-47DC-AF9F-2B1D044F2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300" dirty="0">
                <a:latin typeface="Helvetica" panose="020B0604020202020204" pitchFamily="34" charset="0"/>
                <a:cs typeface="Helvetica" panose="020B0604020202020204" pitchFamily="34" charset="0"/>
              </a:rPr>
              <a:t>Pressure drop in forced flow (two phase)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F878F6-CD59-4B9C-827B-EC76DD1ADA9A}"/>
              </a:ext>
            </a:extLst>
          </p:cNvPr>
          <p:cNvSpPr txBox="1"/>
          <p:nvPr/>
        </p:nvSpPr>
        <p:spPr>
          <a:xfrm>
            <a:off x="112438" y="872157"/>
            <a:ext cx="9156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Because of low heat of vaporization, single phase LHe flow in a </a:t>
            </a:r>
          </a:p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long pipe can quickly become two phase from a heat in-flow to the pipe. 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61C47F2-8580-4AAE-89DA-2B8E8B10D3FF}"/>
              </a:ext>
            </a:extLst>
          </p:cNvPr>
          <p:cNvGrpSpPr/>
          <p:nvPr/>
        </p:nvGrpSpPr>
        <p:grpSpPr>
          <a:xfrm>
            <a:off x="1083911" y="1784059"/>
            <a:ext cx="6929120" cy="875388"/>
            <a:chOff x="843280" y="1859882"/>
            <a:chExt cx="6929120" cy="87538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701B42-8292-4916-9DED-3E6A428D4ECD}"/>
                </a:ext>
              </a:extLst>
            </p:cNvPr>
            <p:cNvSpPr/>
            <p:nvPr/>
          </p:nvSpPr>
          <p:spPr>
            <a:xfrm>
              <a:off x="943982" y="2352041"/>
              <a:ext cx="6727716" cy="3047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71A63FB-7925-4E19-B838-B1B3A004099E}"/>
                </a:ext>
              </a:extLst>
            </p:cNvPr>
            <p:cNvCxnSpPr/>
            <p:nvPr/>
          </p:nvCxnSpPr>
          <p:spPr>
            <a:xfrm>
              <a:off x="873760" y="2336800"/>
              <a:ext cx="6817360" cy="0"/>
            </a:xfrm>
            <a:prstGeom prst="line">
              <a:avLst/>
            </a:prstGeom>
            <a:ln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1166ED8-D86C-4490-A6FD-821138432475}"/>
                </a:ext>
              </a:extLst>
            </p:cNvPr>
            <p:cNvCxnSpPr/>
            <p:nvPr/>
          </p:nvCxnSpPr>
          <p:spPr>
            <a:xfrm>
              <a:off x="873760" y="2672080"/>
              <a:ext cx="6817360" cy="0"/>
            </a:xfrm>
            <a:prstGeom prst="line">
              <a:avLst/>
            </a:prstGeom>
            <a:ln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C0EF13E-8D42-4FDC-B9D7-0F10958B7329}"/>
                </a:ext>
              </a:extLst>
            </p:cNvPr>
            <p:cNvSpPr/>
            <p:nvPr/>
          </p:nvSpPr>
          <p:spPr>
            <a:xfrm>
              <a:off x="843280" y="2336800"/>
              <a:ext cx="162560" cy="335280"/>
            </a:xfrm>
            <a:prstGeom prst="ellipse">
              <a:avLst/>
            </a:prstGeom>
            <a:noFill/>
            <a:ln w="28575"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D6209BA-A4FA-4A31-A471-523BDC14A7B8}"/>
                </a:ext>
              </a:extLst>
            </p:cNvPr>
            <p:cNvSpPr/>
            <p:nvPr/>
          </p:nvSpPr>
          <p:spPr>
            <a:xfrm>
              <a:off x="7609840" y="2321560"/>
              <a:ext cx="162560" cy="335280"/>
            </a:xfrm>
            <a:prstGeom prst="ellipse">
              <a:avLst/>
            </a:prstGeom>
            <a:noFill/>
            <a:ln w="28575"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E248E5C-A1F4-4BC7-B1B2-76B7A8A55B94}"/>
                </a:ext>
              </a:extLst>
            </p:cNvPr>
            <p:cNvSpPr/>
            <p:nvPr/>
          </p:nvSpPr>
          <p:spPr>
            <a:xfrm>
              <a:off x="4693920" y="2519680"/>
              <a:ext cx="60960" cy="8127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A7AD2DB-822B-41C5-92DE-9A5951036BF1}"/>
                </a:ext>
              </a:extLst>
            </p:cNvPr>
            <p:cNvSpPr/>
            <p:nvPr/>
          </p:nvSpPr>
          <p:spPr>
            <a:xfrm>
              <a:off x="4917440" y="2463803"/>
              <a:ext cx="60960" cy="8127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022796A-F2FE-4414-86BC-1EA0BE1871D9}"/>
                </a:ext>
              </a:extLst>
            </p:cNvPr>
            <p:cNvSpPr/>
            <p:nvPr/>
          </p:nvSpPr>
          <p:spPr>
            <a:xfrm>
              <a:off x="5140960" y="2524761"/>
              <a:ext cx="60960" cy="8127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1A72D2A-93AF-408C-990B-0ACFD90C95F2}"/>
                </a:ext>
              </a:extLst>
            </p:cNvPr>
            <p:cNvSpPr/>
            <p:nvPr/>
          </p:nvSpPr>
          <p:spPr>
            <a:xfrm>
              <a:off x="7341498" y="2392680"/>
              <a:ext cx="60960" cy="8127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E923867-4C60-4742-A42C-E3A47C8AA7A9}"/>
                </a:ext>
              </a:extLst>
            </p:cNvPr>
            <p:cNvSpPr/>
            <p:nvPr/>
          </p:nvSpPr>
          <p:spPr>
            <a:xfrm>
              <a:off x="7079878" y="2392680"/>
              <a:ext cx="60960" cy="8127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AF28179-9440-43B4-B2E9-3D5E657AF1E3}"/>
                </a:ext>
              </a:extLst>
            </p:cNvPr>
            <p:cNvSpPr/>
            <p:nvPr/>
          </p:nvSpPr>
          <p:spPr>
            <a:xfrm>
              <a:off x="7213600" y="2534912"/>
              <a:ext cx="60960" cy="8127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D61345B-1194-43F8-8951-B5D3BAB0CD2D}"/>
                </a:ext>
              </a:extLst>
            </p:cNvPr>
            <p:cNvSpPr/>
            <p:nvPr/>
          </p:nvSpPr>
          <p:spPr>
            <a:xfrm>
              <a:off x="7366000" y="2539992"/>
              <a:ext cx="60960" cy="8127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C57C981-303C-4B9B-A780-3435ACBB78A8}"/>
                </a:ext>
              </a:extLst>
            </p:cNvPr>
            <p:cNvSpPr/>
            <p:nvPr/>
          </p:nvSpPr>
          <p:spPr>
            <a:xfrm>
              <a:off x="5334000" y="2479040"/>
              <a:ext cx="60960" cy="8127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A5181B9-82D1-49F4-8E99-DA5A30D5CD81}"/>
                </a:ext>
              </a:extLst>
            </p:cNvPr>
            <p:cNvSpPr/>
            <p:nvPr/>
          </p:nvSpPr>
          <p:spPr>
            <a:xfrm>
              <a:off x="5557520" y="2423163"/>
              <a:ext cx="60960" cy="8127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569BFA9-20E3-4F03-A100-2BE17B8BF2D0}"/>
                </a:ext>
              </a:extLst>
            </p:cNvPr>
            <p:cNvSpPr/>
            <p:nvPr/>
          </p:nvSpPr>
          <p:spPr>
            <a:xfrm>
              <a:off x="5781040" y="2484121"/>
              <a:ext cx="60960" cy="8127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4CF025-0EEB-4437-A72F-5A84ECE88CDF}"/>
                </a:ext>
              </a:extLst>
            </p:cNvPr>
            <p:cNvSpPr/>
            <p:nvPr/>
          </p:nvSpPr>
          <p:spPr>
            <a:xfrm>
              <a:off x="5953760" y="2514599"/>
              <a:ext cx="60960" cy="8127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ABCF5FB-C970-4F7E-92D0-D0CF2E56A3D6}"/>
                </a:ext>
              </a:extLst>
            </p:cNvPr>
            <p:cNvSpPr/>
            <p:nvPr/>
          </p:nvSpPr>
          <p:spPr>
            <a:xfrm>
              <a:off x="6177280" y="2458722"/>
              <a:ext cx="60960" cy="8127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CCD1E1B-139C-4C9B-A0AF-1B7AE74E77EE}"/>
                </a:ext>
              </a:extLst>
            </p:cNvPr>
            <p:cNvSpPr/>
            <p:nvPr/>
          </p:nvSpPr>
          <p:spPr>
            <a:xfrm>
              <a:off x="6400800" y="2519680"/>
              <a:ext cx="60960" cy="8127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EBBA147-133F-4729-A06A-3A47C2ADFC12}"/>
                </a:ext>
              </a:extLst>
            </p:cNvPr>
            <p:cNvSpPr/>
            <p:nvPr/>
          </p:nvSpPr>
          <p:spPr>
            <a:xfrm>
              <a:off x="6593840" y="2509519"/>
              <a:ext cx="60960" cy="8127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EA2F287-0F06-4B12-9785-8698F371A6B1}"/>
                </a:ext>
              </a:extLst>
            </p:cNvPr>
            <p:cNvSpPr/>
            <p:nvPr/>
          </p:nvSpPr>
          <p:spPr>
            <a:xfrm>
              <a:off x="6827520" y="2423162"/>
              <a:ext cx="60960" cy="8127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16400C2-F565-4F72-8F68-1F1725C426AD}"/>
                </a:ext>
              </a:extLst>
            </p:cNvPr>
            <p:cNvSpPr/>
            <p:nvPr/>
          </p:nvSpPr>
          <p:spPr>
            <a:xfrm>
              <a:off x="7040880" y="2555240"/>
              <a:ext cx="60960" cy="8127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02D3B39-B3E5-4582-A0CC-C7F41A6BCA4D}"/>
                </a:ext>
              </a:extLst>
            </p:cNvPr>
            <p:cNvSpPr/>
            <p:nvPr/>
          </p:nvSpPr>
          <p:spPr>
            <a:xfrm>
              <a:off x="6344920" y="2418077"/>
              <a:ext cx="60960" cy="8127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235EBB9-6CBA-486C-A110-29A03D1FE717}"/>
                </a:ext>
              </a:extLst>
            </p:cNvPr>
            <p:cNvSpPr/>
            <p:nvPr/>
          </p:nvSpPr>
          <p:spPr>
            <a:xfrm>
              <a:off x="6568440" y="2362200"/>
              <a:ext cx="60960" cy="8127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514D172-4827-4FE8-AF57-034019929A1B}"/>
                </a:ext>
              </a:extLst>
            </p:cNvPr>
            <p:cNvSpPr/>
            <p:nvPr/>
          </p:nvSpPr>
          <p:spPr>
            <a:xfrm>
              <a:off x="6725920" y="2499358"/>
              <a:ext cx="60960" cy="8127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0C18D60-9B99-44E5-AEA3-6333F1B2F74D}"/>
                </a:ext>
              </a:extLst>
            </p:cNvPr>
            <p:cNvSpPr/>
            <p:nvPr/>
          </p:nvSpPr>
          <p:spPr>
            <a:xfrm>
              <a:off x="6985000" y="2453637"/>
              <a:ext cx="60960" cy="8127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5360682-D06F-4EEE-A366-85126FBA281D}"/>
                </a:ext>
              </a:extLst>
            </p:cNvPr>
            <p:cNvSpPr/>
            <p:nvPr/>
          </p:nvSpPr>
          <p:spPr>
            <a:xfrm>
              <a:off x="7208520" y="2397760"/>
              <a:ext cx="60960" cy="8127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7D8B37C-73D1-4BA5-B118-CF01BE4E8C0E}"/>
                </a:ext>
              </a:extLst>
            </p:cNvPr>
            <p:cNvSpPr/>
            <p:nvPr/>
          </p:nvSpPr>
          <p:spPr>
            <a:xfrm>
              <a:off x="7452360" y="2433318"/>
              <a:ext cx="60960" cy="8127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B6E9C9E-5B3F-46BA-AA0A-6FEC5DDE3D45}"/>
                </a:ext>
              </a:extLst>
            </p:cNvPr>
            <p:cNvCxnSpPr/>
            <p:nvPr/>
          </p:nvCxnSpPr>
          <p:spPr>
            <a:xfrm flipH="1">
              <a:off x="2291080" y="2077720"/>
              <a:ext cx="193040" cy="2032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8882AF3-12CF-4673-92E7-BBEEAFA67736}"/>
                </a:ext>
              </a:extLst>
            </p:cNvPr>
            <p:cNvCxnSpPr/>
            <p:nvPr/>
          </p:nvCxnSpPr>
          <p:spPr>
            <a:xfrm flipH="1">
              <a:off x="3302000" y="2072640"/>
              <a:ext cx="193040" cy="2032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30DC645-5722-4577-8499-3375DA020333}"/>
                </a:ext>
              </a:extLst>
            </p:cNvPr>
            <p:cNvCxnSpPr/>
            <p:nvPr/>
          </p:nvCxnSpPr>
          <p:spPr>
            <a:xfrm flipH="1">
              <a:off x="4257040" y="2087880"/>
              <a:ext cx="193040" cy="2032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6D8A49DE-6C9D-43AD-8C8F-0971DE4BEF40}"/>
                </a:ext>
              </a:extLst>
            </p:cNvPr>
            <p:cNvCxnSpPr/>
            <p:nvPr/>
          </p:nvCxnSpPr>
          <p:spPr>
            <a:xfrm flipH="1">
              <a:off x="5267960" y="2082800"/>
              <a:ext cx="193040" cy="2032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F888083-98C7-4375-BF5A-BB33FAB69D2E}"/>
                </a:ext>
              </a:extLst>
            </p:cNvPr>
            <p:cNvCxnSpPr/>
            <p:nvPr/>
          </p:nvCxnSpPr>
          <p:spPr>
            <a:xfrm flipH="1">
              <a:off x="6233160" y="2082800"/>
              <a:ext cx="193040" cy="2032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F90AC7C-92BF-4875-9887-FAA8B4861944}"/>
                </a:ext>
              </a:extLst>
            </p:cNvPr>
            <p:cNvCxnSpPr/>
            <p:nvPr/>
          </p:nvCxnSpPr>
          <p:spPr>
            <a:xfrm flipH="1">
              <a:off x="7244080" y="2077720"/>
              <a:ext cx="193040" cy="2032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24DC4A8-D5F1-4BC1-B588-91DA6D151706}"/>
                </a:ext>
              </a:extLst>
            </p:cNvPr>
            <p:cNvSpPr txBox="1"/>
            <p:nvPr/>
          </p:nvSpPr>
          <p:spPr>
            <a:xfrm>
              <a:off x="3484880" y="1859882"/>
              <a:ext cx="346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q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22B90F7-E58F-442C-922A-B10D5569AC78}"/>
                </a:ext>
              </a:extLst>
            </p:cNvPr>
            <p:cNvSpPr txBox="1"/>
            <p:nvPr/>
          </p:nvSpPr>
          <p:spPr>
            <a:xfrm>
              <a:off x="1165681" y="2273605"/>
              <a:ext cx="6607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LHe</a:t>
              </a:r>
            </a:p>
          </p:txBody>
        </p:sp>
        <p:sp>
          <p:nvSpPr>
            <p:cNvPr id="50" name="Arrow: Right 49">
              <a:extLst>
                <a:ext uri="{FF2B5EF4-FFF2-40B4-BE49-F238E27FC236}">
                  <a16:creationId xmlns:a16="http://schemas.microsoft.com/office/drawing/2014/main" id="{0BC14377-288E-4E0E-8D89-4ACC49FDB4FB}"/>
                </a:ext>
              </a:extLst>
            </p:cNvPr>
            <p:cNvSpPr/>
            <p:nvPr/>
          </p:nvSpPr>
          <p:spPr>
            <a:xfrm>
              <a:off x="1826439" y="2458722"/>
              <a:ext cx="311522" cy="101593"/>
            </a:xfrm>
            <a:prstGeom prst="rightArrow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9B845D52-9903-4065-83F0-8A3FDC730560}"/>
              </a:ext>
            </a:extLst>
          </p:cNvPr>
          <p:cNvSpPr/>
          <p:nvPr/>
        </p:nvSpPr>
        <p:spPr>
          <a:xfrm>
            <a:off x="112438" y="2895267"/>
            <a:ext cx="8657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How to estimate the pressure drop in two-phase helium flow?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A94DAC7-4059-4456-A33A-F5F8D4313099}"/>
              </a:ext>
            </a:extLst>
          </p:cNvPr>
          <p:cNvGrpSpPr/>
          <p:nvPr/>
        </p:nvGrpSpPr>
        <p:grpSpPr>
          <a:xfrm>
            <a:off x="4767557" y="3429000"/>
            <a:ext cx="4083028" cy="2795549"/>
            <a:chOff x="4767557" y="3540651"/>
            <a:chExt cx="4083028" cy="2795549"/>
          </a:xfrm>
        </p:grpSpPr>
        <p:pic>
          <p:nvPicPr>
            <p:cNvPr id="56" name="Picture 55" descr="ModifiedBakerPlot.jpg">
              <a:extLst>
                <a:ext uri="{FF2B5EF4-FFF2-40B4-BE49-F238E27FC236}">
                  <a16:creationId xmlns:a16="http://schemas.microsoft.com/office/drawing/2014/main" id="{AAB3071D-0433-4177-A6F7-762E0282C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" t="7594" r="8924" b="4807"/>
            <a:stretch/>
          </p:blipFill>
          <p:spPr>
            <a:xfrm>
              <a:off x="4767557" y="3540651"/>
              <a:ext cx="4083028" cy="2411775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A99ED0F-66AD-4FCB-9E41-C4F5390287D0}"/>
                </a:ext>
              </a:extLst>
            </p:cNvPr>
            <p:cNvSpPr txBox="1"/>
            <p:nvPr/>
          </p:nvSpPr>
          <p:spPr>
            <a:xfrm>
              <a:off x="5016613" y="5936090"/>
              <a:ext cx="37786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J. C. </a:t>
              </a:r>
              <a:r>
                <a:rPr lang="en-US" sz="1000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Theilacker</a:t>
              </a:r>
              <a:r>
                <a:rPr lang="en-US" sz="1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and C. H. Rode, An Investigation into Flow Regimes  for Two-phase Helium Flow, Adv. </a:t>
              </a:r>
              <a:r>
                <a:rPr lang="en-US" sz="1000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Cryo</a:t>
              </a:r>
              <a:r>
                <a:rPr lang="en-US" sz="1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. Eng. 33, 391, 1988.   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8FA3E61-CA6F-4D87-9CA6-05B14CEFCD1E}"/>
              </a:ext>
            </a:extLst>
          </p:cNvPr>
          <p:cNvSpPr txBox="1"/>
          <p:nvPr/>
        </p:nvSpPr>
        <p:spPr>
          <a:xfrm>
            <a:off x="313508" y="3392130"/>
            <a:ext cx="42584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Baker plots are used for two phase calculations of oil + gas, air + water flows.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 of Theilacker and Rode (1988) showed that </a:t>
            </a:r>
            <a:r>
              <a:rPr lang="en-US" sz="2000" u="sng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Baker plot is not suitable</a:t>
            </a: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for representing helium two-phase flows.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Use Lockhart-Martinelli type approach (next slide).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BE806B-E8C7-4C89-B024-ABF662004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9A3459-8FC6-4300-9E25-509CD799AA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</p:spTree>
    <p:extLst>
      <p:ext uri="{BB962C8B-B14F-4D97-AF65-F5344CB8AC3E}">
        <p14:creationId xmlns:p14="http://schemas.microsoft.com/office/powerpoint/2010/main" val="2769224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4A6E1E6-3B04-4C93-9CE5-7FBD09D356EA}"/>
              </a:ext>
            </a:extLst>
          </p:cNvPr>
          <p:cNvGrpSpPr/>
          <p:nvPr/>
        </p:nvGrpSpPr>
        <p:grpSpPr>
          <a:xfrm>
            <a:off x="4302492" y="1078033"/>
            <a:ext cx="4716379" cy="4639377"/>
            <a:chOff x="4350617" y="1145408"/>
            <a:chExt cx="4716379" cy="46393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C92F228-2D52-4B29-A1CB-DBC1759CA4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211" t="1495" r="1011" b="1410"/>
            <a:stretch/>
          </p:blipFill>
          <p:spPr>
            <a:xfrm>
              <a:off x="4350617" y="1145408"/>
              <a:ext cx="4716379" cy="463937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FA58CA-AEB8-4375-829F-326AECBFFE98}"/>
                </a:ext>
              </a:extLst>
            </p:cNvPr>
            <p:cNvSpPr txBox="1"/>
            <p:nvPr/>
          </p:nvSpPr>
          <p:spPr>
            <a:xfrm>
              <a:off x="5524904" y="1219227"/>
              <a:ext cx="32613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S. W. Van Sciver, Helium Cryogenics (2012), pg. 104</a:t>
              </a:r>
            </a:p>
          </p:txBody>
        </p:sp>
      </p:grpSp>
      <p:sp>
        <p:nvSpPr>
          <p:cNvPr id="11" name="Title 6">
            <a:extLst>
              <a:ext uri="{FF2B5EF4-FFF2-40B4-BE49-F238E27FC236}">
                <a16:creationId xmlns:a16="http://schemas.microsoft.com/office/drawing/2014/main" id="{2625C027-F3F3-47DC-AF9F-2B1D044F2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300" dirty="0">
                <a:latin typeface="Helvetica" panose="020B0604020202020204" pitchFamily="34" charset="0"/>
                <a:cs typeface="Helvetica" panose="020B0604020202020204" pitchFamily="34" charset="0"/>
              </a:rPr>
              <a:t>Pressure drop in forced flow (two phase)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64F5572-37BB-4A82-84AB-F65CC50E3EEF}"/>
              </a:ext>
            </a:extLst>
          </p:cNvPr>
          <p:cNvGrpSpPr/>
          <p:nvPr/>
        </p:nvGrpSpPr>
        <p:grpSpPr>
          <a:xfrm>
            <a:off x="169534" y="4144805"/>
            <a:ext cx="4189032" cy="1403695"/>
            <a:chOff x="169534" y="3147467"/>
            <a:chExt cx="4189032" cy="14036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68ABBAE-3BEA-4F78-B54B-D4B70A99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9694" y="3801619"/>
              <a:ext cx="3918872" cy="74954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F567F2-B6F3-4B81-880D-A017829CCBB7}"/>
                </a:ext>
              </a:extLst>
            </p:cNvPr>
            <p:cNvSpPr txBox="1"/>
            <p:nvPr/>
          </p:nvSpPr>
          <p:spPr>
            <a:xfrm>
              <a:off x="169534" y="3147467"/>
              <a:ext cx="356014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2) Calculate homogenous model </a:t>
              </a:r>
            </a:p>
            <a:p>
              <a:r>
                <a:rPr lang="en-US" sz="20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   two-phase multiplier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BB11993-4295-4D7C-899B-D95FAC2E2317}"/>
              </a:ext>
            </a:extLst>
          </p:cNvPr>
          <p:cNvSpPr txBox="1"/>
          <p:nvPr/>
        </p:nvSpPr>
        <p:spPr>
          <a:xfrm>
            <a:off x="173259" y="895157"/>
            <a:ext cx="4283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few experiments have found that the Lockhart-Martinelli type approach with </a:t>
            </a:r>
            <a:r>
              <a:rPr lang="en-US" u="sng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homogenous flow model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shows reasonable agreement with data.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9F8FC93-045A-47A0-AE48-A435F4C47545}"/>
              </a:ext>
            </a:extLst>
          </p:cNvPr>
          <p:cNvGrpSpPr/>
          <p:nvPr/>
        </p:nvGrpSpPr>
        <p:grpSpPr>
          <a:xfrm>
            <a:off x="173259" y="5544939"/>
            <a:ext cx="5621283" cy="734961"/>
            <a:chOff x="173259" y="5433843"/>
            <a:chExt cx="5621283" cy="7349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BFF13FE-11EC-45F0-9348-C7C2C7C8F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13720" y="5433843"/>
              <a:ext cx="1680822" cy="73496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85688B-854F-4B1A-837B-522D85A5CD36}"/>
                </a:ext>
              </a:extLst>
            </p:cNvPr>
            <p:cNvSpPr txBox="1"/>
            <p:nvPr/>
          </p:nvSpPr>
          <p:spPr>
            <a:xfrm>
              <a:off x="173259" y="5544382"/>
              <a:ext cx="40166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3) Calculate two-phase pressure drop</a:t>
              </a: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F58757C-22CD-4F23-A80D-F7D1E0BE29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2E0E69D6-4CA0-4371-9347-9667CDC0E4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8630AE-122F-4175-AB4B-F72969C6F415}"/>
              </a:ext>
            </a:extLst>
          </p:cNvPr>
          <p:cNvGrpSpPr/>
          <p:nvPr/>
        </p:nvGrpSpPr>
        <p:grpSpPr>
          <a:xfrm>
            <a:off x="169534" y="2960232"/>
            <a:ext cx="4189032" cy="1015663"/>
            <a:chOff x="169534" y="3055576"/>
            <a:chExt cx="4189032" cy="101566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78A866-56AE-4D78-89EE-7FE99EE9C898}"/>
                </a:ext>
              </a:extLst>
            </p:cNvPr>
            <p:cNvSpPr txBox="1"/>
            <p:nvPr/>
          </p:nvSpPr>
          <p:spPr>
            <a:xfrm>
              <a:off x="169534" y="3055576"/>
              <a:ext cx="418903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1) Calculate liquid-phase pressure drop</a:t>
              </a:r>
            </a:p>
            <a:p>
              <a:r>
                <a:rPr lang="en-US" sz="20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                using appropriate </a:t>
              </a:r>
            </a:p>
            <a:p>
              <a:r>
                <a:rPr lang="en-US" sz="20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  single phase correlation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BE4B369-E377-4949-A58E-972E5ED44E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423" t="51136" r="10842" b="15696"/>
            <a:stretch/>
          </p:blipFill>
          <p:spPr>
            <a:xfrm>
              <a:off x="374650" y="3453960"/>
              <a:ext cx="819150" cy="2437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5715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CranePressureDropFormulas1s">
            <a:extLst>
              <a:ext uri="{FF2B5EF4-FFF2-40B4-BE49-F238E27FC236}">
                <a16:creationId xmlns:a16="http://schemas.microsoft.com/office/drawing/2014/main" id="{BF666989-903D-40F8-8969-937E3EE03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784" y="829272"/>
            <a:ext cx="5378116" cy="527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9E9EE53E-4970-4054-8CEA-E83EDF142D1F}"/>
              </a:ext>
            </a:extLst>
          </p:cNvPr>
          <p:cNvSpPr txBox="1">
            <a:spLocks/>
          </p:cNvSpPr>
          <p:nvPr/>
        </p:nvSpPr>
        <p:spPr>
          <a:xfrm>
            <a:off x="228600" y="82927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400" dirty="0">
                <a:latin typeface="Helvetica" panose="020B0604020202020204" pitchFamily="34" charset="0"/>
                <a:cs typeface="Helvetica" panose="020B0604020202020204" pitchFamily="34" charset="0"/>
              </a:rPr>
              <a:t>Pressure drop in channels with valves, bends, fittings, etc.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BEEBE5-6248-4D95-8317-F298E468DF6A}"/>
              </a:ext>
            </a:extLst>
          </p:cNvPr>
          <p:cNvSpPr txBox="1"/>
          <p:nvPr/>
        </p:nvSpPr>
        <p:spPr>
          <a:xfrm>
            <a:off x="280224" y="2679773"/>
            <a:ext cx="3372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Working expressions</a:t>
            </a:r>
          </a:p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are available in literature</a:t>
            </a:r>
          </a:p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such as Crane Technical paper #410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F38D02-E9A0-48D9-B5D6-CBEC06069E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4EA9A3D-366F-4A9F-A0C2-7AE36E6070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</p:spTree>
    <p:extLst>
      <p:ext uri="{BB962C8B-B14F-4D97-AF65-F5344CB8AC3E}">
        <p14:creationId xmlns:p14="http://schemas.microsoft.com/office/powerpoint/2010/main" val="3906449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Goals of this lecture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384BDA-FCD5-4105-9846-8E32B41318E9}"/>
              </a:ext>
            </a:extLst>
          </p:cNvPr>
          <p:cNvSpPr txBox="1"/>
          <p:nvPr/>
        </p:nvSpPr>
        <p:spPr>
          <a:xfrm>
            <a:off x="341948" y="1166842"/>
            <a:ext cx="85734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800080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Familiarize with different types of flow and heat transfer modes in large scale helium cryogenics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800080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Learn engineering design parameters of cryogenic helium systems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Here we will focus only on normal helium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Superfluid helium and its properties will be covered in another lecture.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800080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Briefly look at other common cryogens – nitrogen, argon</a:t>
            </a:r>
            <a:endParaRPr lang="en-US" sz="3200" dirty="0">
              <a:solidFill>
                <a:srgbClr val="800080"/>
              </a:solidFill>
              <a:highlight>
                <a:srgbClr val="FFFF00"/>
              </a:highlight>
              <a:latin typeface="Calibri Light" panose="020F0302020204030204" pitchFamily="34" charset="0"/>
              <a:ea typeface="ＭＳ Ｐゴシック" charset="0"/>
              <a:cs typeface="Calibri Light" panose="020F03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690EB0-A40B-48A6-B3C2-D026E8BB5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97F3D-BC46-4CE8-B078-81CDA6384C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</p:spTree>
    <p:extLst>
      <p:ext uri="{BB962C8B-B14F-4D97-AF65-F5344CB8AC3E}">
        <p14:creationId xmlns:p14="http://schemas.microsoft.com/office/powerpoint/2010/main" val="1543272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63FB660-BEEF-4744-BF4E-BF2AB46B6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Convective heat transfer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35A314-69AF-4951-9812-C30698E8F6B8}"/>
              </a:ext>
            </a:extLst>
          </p:cNvPr>
          <p:cNvSpPr txBox="1"/>
          <p:nvPr/>
        </p:nvSpPr>
        <p:spPr>
          <a:xfrm>
            <a:off x="165259" y="854751"/>
            <a:ext cx="79764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Internal forced flow of normal helium (single phase)</a:t>
            </a:r>
            <a:endParaRPr lang="en-US" sz="25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B94EA5-13EF-4935-83AB-32EE16F43FCD}"/>
              </a:ext>
            </a:extLst>
          </p:cNvPr>
          <p:cNvSpPr txBox="1"/>
          <p:nvPr/>
        </p:nvSpPr>
        <p:spPr>
          <a:xfrm>
            <a:off x="636588" y="1426867"/>
            <a:ext cx="77903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 single phase forced flow of helium (liquid, supercritical), </a:t>
            </a:r>
          </a:p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traditional engineering correlations are best at describing the </a:t>
            </a:r>
          </a:p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experimental data.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D178EC3-F687-4040-A70A-A4B95385A247}"/>
              </a:ext>
            </a:extLst>
          </p:cNvPr>
          <p:cNvGrpSpPr/>
          <p:nvPr/>
        </p:nvGrpSpPr>
        <p:grpSpPr>
          <a:xfrm>
            <a:off x="636588" y="2763672"/>
            <a:ext cx="7790338" cy="707886"/>
            <a:chOff x="636588" y="2649372"/>
            <a:chExt cx="7790338" cy="7078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F0CD878-9775-48CE-BBE4-F6F66C467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6588" y="2693752"/>
              <a:ext cx="2333625" cy="61912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4D6D4D-9843-4723-8B3C-79DABE7A4D91}"/>
                </a:ext>
              </a:extLst>
            </p:cNvPr>
            <p:cNvSpPr txBox="1"/>
            <p:nvPr/>
          </p:nvSpPr>
          <p:spPr>
            <a:xfrm>
              <a:off x="4985086" y="2649372"/>
              <a:ext cx="344184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for fully developed laminar flow</a:t>
              </a:r>
            </a:p>
            <a:p>
              <a:r>
                <a:rPr lang="en-US" sz="20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(rarely seen in practice)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1CBE43-8EEE-4621-B230-E013BFBF8A8C}"/>
              </a:ext>
            </a:extLst>
          </p:cNvPr>
          <p:cNvGrpSpPr/>
          <p:nvPr/>
        </p:nvGrpSpPr>
        <p:grpSpPr>
          <a:xfrm>
            <a:off x="636588" y="3606444"/>
            <a:ext cx="8414291" cy="1015663"/>
            <a:chOff x="636588" y="3492144"/>
            <a:chExt cx="8414291" cy="10156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47992B-2AC1-4096-89B3-54A94EFE3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6588" y="3658191"/>
              <a:ext cx="2938463" cy="68357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B1A481A-1F97-4D65-AFCC-C16A28681E69}"/>
                </a:ext>
              </a:extLst>
            </p:cNvPr>
            <p:cNvSpPr txBox="1"/>
            <p:nvPr/>
          </p:nvSpPr>
          <p:spPr>
            <a:xfrm>
              <a:off x="4985086" y="3492144"/>
              <a:ext cx="406579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Dittus-Boelter average Nusselt </a:t>
              </a:r>
            </a:p>
            <a:p>
              <a:r>
                <a:rPr lang="en-US" sz="20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number for fully developed turbulent </a:t>
              </a:r>
            </a:p>
            <a:p>
              <a:r>
                <a:rPr lang="en-US" sz="20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flow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7230B8E-9AEE-4712-B2B8-5F145F2E0FFD}"/>
              </a:ext>
            </a:extLst>
          </p:cNvPr>
          <p:cNvGrpSpPr/>
          <p:nvPr/>
        </p:nvGrpSpPr>
        <p:grpSpPr>
          <a:xfrm>
            <a:off x="636588" y="4837547"/>
            <a:ext cx="8088312" cy="1323439"/>
            <a:chOff x="636588" y="4723247"/>
            <a:chExt cx="8088312" cy="13234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CB251BB-0BA3-44D7-A75A-9DCF39089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588" y="4906438"/>
              <a:ext cx="3935412" cy="95705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EE1629-B2A3-4D23-B939-6B95D4883053}"/>
                </a:ext>
              </a:extLst>
            </p:cNvPr>
            <p:cNvSpPr txBox="1"/>
            <p:nvPr/>
          </p:nvSpPr>
          <p:spPr>
            <a:xfrm>
              <a:off x="4985086" y="4723247"/>
              <a:ext cx="37398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local Nusselt number for </a:t>
              </a:r>
            </a:p>
            <a:p>
              <a:r>
                <a:rPr lang="en-US" sz="20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fully developed turbulent flow,</a:t>
              </a:r>
            </a:p>
            <a:p>
              <a:r>
                <a:rPr lang="en-US" sz="20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accounting for variation in wall </a:t>
              </a:r>
            </a:p>
            <a:p>
              <a:r>
                <a:rPr lang="en-US" sz="20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and fluid temperatures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D8135-823E-41D1-ADA9-AD081800C7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252BD4-3250-46C8-8A77-377DA6477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</p:spTree>
    <p:extLst>
      <p:ext uri="{BB962C8B-B14F-4D97-AF65-F5344CB8AC3E}">
        <p14:creationId xmlns:p14="http://schemas.microsoft.com/office/powerpoint/2010/main" val="2668513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63FB660-BEEF-4744-BF4E-BF2AB46B6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Convective heat transfer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35A314-69AF-4951-9812-C30698E8F6B8}"/>
              </a:ext>
            </a:extLst>
          </p:cNvPr>
          <p:cNvSpPr txBox="1"/>
          <p:nvPr/>
        </p:nvSpPr>
        <p:spPr>
          <a:xfrm>
            <a:off x="165259" y="854751"/>
            <a:ext cx="77178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Internal forced flow of normal helium (two-phase)</a:t>
            </a:r>
            <a:endParaRPr lang="en-US" sz="25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B94EA5-13EF-4935-83AB-32EE16F43FCD}"/>
              </a:ext>
            </a:extLst>
          </p:cNvPr>
          <p:cNvSpPr txBox="1"/>
          <p:nvPr/>
        </p:nvSpPr>
        <p:spPr>
          <a:xfrm>
            <a:off x="636588" y="1426867"/>
            <a:ext cx="81306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 two phase forced flow of helium, Lockhart Martinelli type</a:t>
            </a:r>
          </a:p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correlations are shown to work. But experimental data is limited </a:t>
            </a:r>
          </a:p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 so, the correlations cannot be generalized over systems.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C219C4-CE24-4A1F-B3C4-943DAA61621B}"/>
              </a:ext>
            </a:extLst>
          </p:cNvPr>
          <p:cNvGrpSpPr/>
          <p:nvPr/>
        </p:nvGrpSpPr>
        <p:grpSpPr>
          <a:xfrm>
            <a:off x="1019058" y="2873418"/>
            <a:ext cx="7635406" cy="707886"/>
            <a:chOff x="1019058" y="2873418"/>
            <a:chExt cx="7635406" cy="70788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BDC2DA8-2B44-4CD9-866E-EB9BC3CDC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23279" y="2924515"/>
              <a:ext cx="3831185" cy="60569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FD0A94-0A78-4188-83F1-D6956A706F55}"/>
                </a:ext>
              </a:extLst>
            </p:cNvPr>
            <p:cNvSpPr txBox="1"/>
            <p:nvPr/>
          </p:nvSpPr>
          <p:spPr>
            <a:xfrm>
              <a:off x="1019058" y="2873418"/>
              <a:ext cx="33016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Calculate Nusselt number in liquid phase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35D9EC-A9CD-498D-9118-B9EB54402C98}"/>
              </a:ext>
            </a:extLst>
          </p:cNvPr>
          <p:cNvGrpSpPr/>
          <p:nvPr/>
        </p:nvGrpSpPr>
        <p:grpSpPr>
          <a:xfrm>
            <a:off x="1019058" y="3702564"/>
            <a:ext cx="5460872" cy="1015663"/>
            <a:chOff x="1019058" y="3702564"/>
            <a:chExt cx="5460872" cy="10156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1390307-3F71-4B81-B4D2-1B680608F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6101" y="3798707"/>
              <a:ext cx="1663829" cy="817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CCD090A-FC73-403B-B4F4-2AE0339684F7}"/>
                </a:ext>
              </a:extLst>
            </p:cNvPr>
            <p:cNvSpPr txBox="1"/>
            <p:nvPr/>
          </p:nvSpPr>
          <p:spPr>
            <a:xfrm>
              <a:off x="1019058" y="3702564"/>
              <a:ext cx="341349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Calculate pressure drops in the </a:t>
              </a:r>
            </a:p>
            <a:p>
              <a:r>
                <a:rPr lang="en-US" sz="20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two phases, the ratio gives the </a:t>
              </a:r>
            </a:p>
            <a:p>
              <a:r>
                <a:rPr lang="en-US" sz="20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LM parameter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034C3E6-B3D3-4650-A658-00D96449AA66}"/>
              </a:ext>
            </a:extLst>
          </p:cNvPr>
          <p:cNvGrpSpPr/>
          <p:nvPr/>
        </p:nvGrpSpPr>
        <p:grpSpPr>
          <a:xfrm>
            <a:off x="1019058" y="4994550"/>
            <a:ext cx="5417087" cy="780832"/>
            <a:chOff x="1019058" y="4994550"/>
            <a:chExt cx="5417087" cy="7808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0542919-955F-4D95-823C-3E9D36B1E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6101" y="4994550"/>
              <a:ext cx="1620044" cy="78083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88AFFF-4A02-442B-94E5-C17AC2583D44}"/>
                </a:ext>
              </a:extLst>
            </p:cNvPr>
            <p:cNvSpPr txBox="1"/>
            <p:nvPr/>
          </p:nvSpPr>
          <p:spPr>
            <a:xfrm>
              <a:off x="1019058" y="5031023"/>
              <a:ext cx="30502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Two-phase Nusselt number </a:t>
              </a:r>
            </a:p>
            <a:p>
              <a:r>
                <a:rPr lang="en-US" sz="20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correlation (general form)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2B9032D-D0F3-42E2-9B3D-ED31DA9EBBE6}"/>
              </a:ext>
            </a:extLst>
          </p:cNvPr>
          <p:cNvSpPr txBox="1"/>
          <p:nvPr/>
        </p:nvSpPr>
        <p:spPr>
          <a:xfrm>
            <a:off x="1172127" y="5851650"/>
            <a:ext cx="6799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Note</a:t>
            </a: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Vapor quality must be known for estimating two-phase Nu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9F90EE8-B55F-4B30-BEEA-1F025C679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0D104D9-C576-4DE6-B2D8-92C80B1CFF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</p:spTree>
    <p:extLst>
      <p:ext uri="{BB962C8B-B14F-4D97-AF65-F5344CB8AC3E}">
        <p14:creationId xmlns:p14="http://schemas.microsoft.com/office/powerpoint/2010/main" val="2307004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63FB660-BEEF-4744-BF4E-BF2AB46B6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Convective heat transfer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C72086-4B68-4255-A0DC-4E10035FB954}"/>
              </a:ext>
            </a:extLst>
          </p:cNvPr>
          <p:cNvSpPr txBox="1"/>
          <p:nvPr/>
        </p:nvSpPr>
        <p:spPr>
          <a:xfrm>
            <a:off x="165259" y="854751"/>
            <a:ext cx="55254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Pool boiling in normal liquid helium</a:t>
            </a:r>
            <a:endParaRPr lang="en-US" sz="25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E93160-309F-4043-B275-420D5B12BEBD}"/>
              </a:ext>
            </a:extLst>
          </p:cNvPr>
          <p:cNvSpPr txBox="1"/>
          <p:nvPr/>
        </p:nvSpPr>
        <p:spPr>
          <a:xfrm>
            <a:off x="4737300" y="1564876"/>
            <a:ext cx="3591048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normal He pool boiling </a:t>
            </a:r>
          </a:p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curve is like that</a:t>
            </a:r>
          </a:p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 conventional liquids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Convection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Nucleate boiling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Film boiling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Recovery with hysteresis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0263195-6512-4E3C-B3C7-329F1BF29967}"/>
              </a:ext>
            </a:extLst>
          </p:cNvPr>
          <p:cNvGrpSpPr/>
          <p:nvPr/>
        </p:nvGrpSpPr>
        <p:grpSpPr>
          <a:xfrm>
            <a:off x="85579" y="1554168"/>
            <a:ext cx="4654017" cy="4698910"/>
            <a:chOff x="4423835" y="1548651"/>
            <a:chExt cx="4654017" cy="469891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EB00639-4B95-43EB-B506-5E85E31C8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23835" y="1548651"/>
              <a:ext cx="4654017" cy="442191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247DE9E-4661-4089-850B-0E2F32D7D8E4}"/>
                </a:ext>
              </a:extLst>
            </p:cNvPr>
            <p:cNvSpPr txBox="1"/>
            <p:nvPr/>
          </p:nvSpPr>
          <p:spPr>
            <a:xfrm>
              <a:off x="5105479" y="5970562"/>
              <a:ext cx="34185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S. W. Van Sciver, Helium Cryogenics (2012), pg. 118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A8D8467-A569-44AF-983D-588C90EFF1B1}"/>
                </a:ext>
              </a:extLst>
            </p:cNvPr>
            <p:cNvGrpSpPr/>
            <p:nvPr/>
          </p:nvGrpSpPr>
          <p:grpSpPr>
            <a:xfrm>
              <a:off x="6226630" y="3967783"/>
              <a:ext cx="1992061" cy="461665"/>
              <a:chOff x="6226630" y="3967783"/>
              <a:chExt cx="1992061" cy="461665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F9FE6610-5EFE-49F3-AF00-25C7075C4287}"/>
                  </a:ext>
                </a:extLst>
              </p:cNvPr>
              <p:cNvCxnSpPr>
                <a:cxnSpLocks/>
                <a:stCxn id="12" idx="1"/>
              </p:cNvCxnSpPr>
              <p:nvPr/>
            </p:nvCxnSpPr>
            <p:spPr>
              <a:xfrm flipH="1">
                <a:off x="6226630" y="4198616"/>
                <a:ext cx="677790" cy="112127"/>
              </a:xfrm>
              <a:prstGeom prst="straightConnector1">
                <a:avLst/>
              </a:prstGeom>
              <a:ln w="9525">
                <a:solidFill>
                  <a:srgbClr val="00B05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B4DD0BD-6820-4B14-A713-B15B85BCC952}"/>
                  </a:ext>
                </a:extLst>
              </p:cNvPr>
              <p:cNvSpPr txBox="1"/>
              <p:nvPr/>
            </p:nvSpPr>
            <p:spPr>
              <a:xfrm>
                <a:off x="6904420" y="3967783"/>
                <a:ext cx="131427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B05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Onset of nucleate </a:t>
                </a:r>
              </a:p>
              <a:p>
                <a:r>
                  <a:rPr lang="en-US" sz="1200" dirty="0">
                    <a:solidFill>
                      <a:srgbClr val="00B05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boiling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BF8EA02-30C6-43E3-B9E1-CB6CB6315F7C}"/>
                </a:ext>
              </a:extLst>
            </p:cNvPr>
            <p:cNvGrpSpPr/>
            <p:nvPr/>
          </p:nvGrpSpPr>
          <p:grpSpPr>
            <a:xfrm>
              <a:off x="5176601" y="2015792"/>
              <a:ext cx="1526622" cy="612023"/>
              <a:chOff x="5176601" y="2015792"/>
              <a:chExt cx="1526622" cy="612023"/>
            </a:xfrm>
          </p:grpSpPr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9026FB6B-EA8C-4782-A495-75519245110E}"/>
                  </a:ext>
                </a:extLst>
              </p:cNvPr>
              <p:cNvCxnSpPr>
                <a:cxnSpLocks/>
                <a:stCxn id="29" idx="0"/>
              </p:cNvCxnSpPr>
              <p:nvPr/>
            </p:nvCxnSpPr>
            <p:spPr>
              <a:xfrm flipV="1">
                <a:off x="5806453" y="2015792"/>
                <a:ext cx="896770" cy="150358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114DDEC-97B0-40D5-9229-E0D3B1AB8451}"/>
                  </a:ext>
                </a:extLst>
              </p:cNvPr>
              <p:cNvSpPr txBox="1"/>
              <p:nvPr/>
            </p:nvSpPr>
            <p:spPr>
              <a:xfrm>
                <a:off x="5176601" y="2166150"/>
                <a:ext cx="12597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Transition to film </a:t>
                </a:r>
              </a:p>
              <a:p>
                <a:r>
                  <a:rPr lang="en-US" sz="1200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Boiling (CHF, q*)</a:t>
                </a:r>
              </a:p>
            </p:txBody>
          </p: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4468CD0-32C1-4266-86C0-A8E9AF8C9040}"/>
                </a:ext>
              </a:extLst>
            </p:cNvPr>
            <p:cNvCxnSpPr/>
            <p:nvPr/>
          </p:nvCxnSpPr>
          <p:spPr>
            <a:xfrm>
              <a:off x="6156960" y="4336626"/>
              <a:ext cx="0" cy="1071397"/>
            </a:xfrm>
            <a:prstGeom prst="line">
              <a:avLst/>
            </a:prstGeom>
            <a:ln w="9525">
              <a:solidFill>
                <a:srgbClr val="00B050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B25943E-358A-4B21-B09C-00B52B75533D}"/>
                </a:ext>
              </a:extLst>
            </p:cNvPr>
            <p:cNvCxnSpPr/>
            <p:nvPr/>
          </p:nvCxnSpPr>
          <p:spPr>
            <a:xfrm flipH="1">
              <a:off x="5236346" y="4310743"/>
              <a:ext cx="912183" cy="0"/>
            </a:xfrm>
            <a:prstGeom prst="line">
              <a:avLst/>
            </a:prstGeom>
            <a:ln w="9525">
              <a:solidFill>
                <a:srgbClr val="00B050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09E6B4B-F149-4767-94A8-86706F1560C3}"/>
                </a:ext>
              </a:extLst>
            </p:cNvPr>
            <p:cNvCxnSpPr>
              <a:cxnSpLocks/>
            </p:cNvCxnSpPr>
            <p:nvPr/>
          </p:nvCxnSpPr>
          <p:spPr>
            <a:xfrm>
              <a:off x="6711653" y="2015792"/>
              <a:ext cx="0" cy="3392231"/>
            </a:xfrm>
            <a:prstGeom prst="line">
              <a:avLst/>
            </a:prstGeom>
            <a:ln w="9525">
              <a:solidFill>
                <a:srgbClr val="FF0000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2730A16-3EB1-4E3D-9B95-E6D9FC6A99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36346" y="1989909"/>
              <a:ext cx="1466877" cy="0"/>
            </a:xfrm>
            <a:prstGeom prst="line">
              <a:avLst/>
            </a:prstGeom>
            <a:ln w="9525">
              <a:solidFill>
                <a:srgbClr val="FF0000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6B35FF3-60F5-471A-8A86-E1762217FCCC}"/>
                </a:ext>
              </a:extLst>
            </p:cNvPr>
            <p:cNvGrpSpPr/>
            <p:nvPr/>
          </p:nvGrpSpPr>
          <p:grpSpPr>
            <a:xfrm>
              <a:off x="7274778" y="2778460"/>
              <a:ext cx="1113446" cy="672091"/>
              <a:chOff x="7274778" y="2778460"/>
              <a:chExt cx="1113446" cy="672091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DDC740D-B3BE-4F84-9B98-591D688FD826}"/>
                  </a:ext>
                </a:extLst>
              </p:cNvPr>
              <p:cNvSpPr txBox="1"/>
              <p:nvPr/>
            </p:nvSpPr>
            <p:spPr>
              <a:xfrm>
                <a:off x="7274778" y="2988886"/>
                <a:ext cx="11134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206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Recovery from </a:t>
                </a:r>
              </a:p>
              <a:p>
                <a:r>
                  <a:rPr lang="en-US" sz="1200" dirty="0">
                    <a:solidFill>
                      <a:srgbClr val="00206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film boiling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3437800D-791F-4360-95C7-EAB8CB3528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309776" y="2778460"/>
                <a:ext cx="251779" cy="210426"/>
              </a:xfrm>
              <a:prstGeom prst="straightConnector1">
                <a:avLst/>
              </a:prstGeom>
              <a:ln w="9525">
                <a:solidFill>
                  <a:schemeClr val="tx1">
                    <a:lumMod val="5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FF5CC7F-7096-4BC5-BBFB-8371C4015E87}"/>
              </a:ext>
            </a:extLst>
          </p:cNvPr>
          <p:cNvSpPr txBox="1"/>
          <p:nvPr/>
        </p:nvSpPr>
        <p:spPr>
          <a:xfrm>
            <a:off x="4737300" y="4210490"/>
            <a:ext cx="435287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Transition heat fluxes and the associated superheats are small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Onset nucleate boiling: </a:t>
            </a:r>
            <a:r>
              <a:rPr lang="en-US" sz="17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17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0.1 K, </a:t>
            </a:r>
            <a:r>
              <a:rPr lang="en-US" sz="17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17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1e-3 W/cm</a:t>
            </a:r>
            <a:r>
              <a:rPr lang="en-US" sz="1700" baseline="30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Transition to film boiling: </a:t>
            </a:r>
            <a:r>
              <a:rPr lang="en-US" sz="17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17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 K, </a:t>
            </a:r>
            <a:r>
              <a:rPr lang="en-US" sz="1700" b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q*</a:t>
            </a:r>
            <a:r>
              <a:rPr lang="en-US" sz="17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7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17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 W/cm</a:t>
            </a:r>
            <a:r>
              <a:rPr lang="en-US" sz="1700" baseline="30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Recovery from film boiling: </a:t>
            </a:r>
            <a:r>
              <a:rPr lang="en-US" sz="17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17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0.1 W/cm</a:t>
            </a:r>
            <a:r>
              <a:rPr lang="en-US" sz="1700" baseline="30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US" sz="17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r>
              <a:rPr lang="en-US" sz="17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(</a:t>
            </a:r>
            <a:r>
              <a:rPr lang="en-US" sz="17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17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ten-fold smaller than CHF)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B5548E-376F-4DB8-B881-00B652EFE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4F6F5-7C10-49C0-934C-BD9B68AC40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</p:spTree>
    <p:extLst>
      <p:ext uri="{BB962C8B-B14F-4D97-AF65-F5344CB8AC3E}">
        <p14:creationId xmlns:p14="http://schemas.microsoft.com/office/powerpoint/2010/main" val="370458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63FB660-BEEF-4744-BF4E-BF2AB46B6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Convective heat transfer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B5548E-376F-4DB8-B881-00B652EFE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4F6F5-7C10-49C0-934C-BD9B68AC40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41F5EC9-81AA-2EC1-6E03-1C1914A962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75" t="18605" r="10853" b="5159"/>
          <a:stretch/>
        </p:blipFill>
        <p:spPr>
          <a:xfrm>
            <a:off x="985284" y="679629"/>
            <a:ext cx="7166344" cy="52283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8D23AC-DDDD-C9E2-4A50-A69BC6174921}"/>
              </a:ext>
            </a:extLst>
          </p:cNvPr>
          <p:cNvSpPr txBox="1"/>
          <p:nvPr/>
        </p:nvSpPr>
        <p:spPr>
          <a:xfrm>
            <a:off x="1747874" y="5929075"/>
            <a:ext cx="5641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C. J. </a:t>
            </a:r>
            <a:r>
              <a:rPr lang="en-US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Geankoplis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, Transport Processes and Separation Process Principles (2003), pg. 627</a:t>
            </a:r>
          </a:p>
        </p:txBody>
      </p:sp>
    </p:spTree>
    <p:extLst>
      <p:ext uri="{BB962C8B-B14F-4D97-AF65-F5344CB8AC3E}">
        <p14:creationId xmlns:p14="http://schemas.microsoft.com/office/powerpoint/2010/main" val="1038952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63FB660-BEEF-4744-BF4E-BF2AB46B6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Convective heat transfer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A2173E-8AF0-4910-B89A-0220D18E14B9}"/>
              </a:ext>
            </a:extLst>
          </p:cNvPr>
          <p:cNvGrpSpPr/>
          <p:nvPr/>
        </p:nvGrpSpPr>
        <p:grpSpPr>
          <a:xfrm>
            <a:off x="1419012" y="1408749"/>
            <a:ext cx="6305977" cy="4738646"/>
            <a:chOff x="1419011" y="1408749"/>
            <a:chExt cx="6305977" cy="4738646"/>
          </a:xfrm>
        </p:grpSpPr>
        <p:pic>
          <p:nvPicPr>
            <p:cNvPr id="18" name="Picture 17" descr="HeliumBoilingCurves.tif">
              <a:extLst>
                <a:ext uri="{FF2B5EF4-FFF2-40B4-BE49-F238E27FC236}">
                  <a16:creationId xmlns:a16="http://schemas.microsoft.com/office/drawing/2014/main" id="{DDF35A86-5C7A-44CA-869A-162F334C6B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735"/>
            <a:stretch/>
          </p:blipFill>
          <p:spPr>
            <a:xfrm>
              <a:off x="1419011" y="1408749"/>
              <a:ext cx="6305977" cy="425563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17B224D-D71E-40BB-A4F7-EEF707CDEF2A}"/>
                </a:ext>
              </a:extLst>
            </p:cNvPr>
            <p:cNvSpPr txBox="1"/>
            <p:nvPr/>
          </p:nvSpPr>
          <p:spPr>
            <a:xfrm>
              <a:off x="2460510" y="5685730"/>
              <a:ext cx="42229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Boiling Heat Transfer for Oxygen, Nitrogen, Hydrogen, and Helium, </a:t>
              </a:r>
            </a:p>
            <a:p>
              <a:r>
                <a:rPr lang="en-US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by E.G. </a:t>
              </a:r>
              <a:r>
                <a:rPr lang="en-US" sz="1200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Brentari</a:t>
              </a:r>
              <a:r>
                <a:rPr lang="en-US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, et al, NBS Technical Note 317, Boulder, CO, 1965.  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2483A43-9A8C-4D6A-92A4-F64B73243F8E}"/>
              </a:ext>
            </a:extLst>
          </p:cNvPr>
          <p:cNvSpPr txBox="1"/>
          <p:nvPr/>
        </p:nvSpPr>
        <p:spPr>
          <a:xfrm>
            <a:off x="165259" y="854751"/>
            <a:ext cx="75823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Normal helium pool boiling data and correlations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0B5EF4-CCDA-4A90-B8F6-24B90FC0E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AB1DD-9529-419B-AD4C-B9ECF856FC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</p:spTree>
    <p:extLst>
      <p:ext uri="{BB962C8B-B14F-4D97-AF65-F5344CB8AC3E}">
        <p14:creationId xmlns:p14="http://schemas.microsoft.com/office/powerpoint/2010/main" val="2577607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63FB660-BEEF-4744-BF4E-BF2AB46B6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Other cryogens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483A43-9A8C-4D6A-92A4-F64B73243F8E}"/>
              </a:ext>
            </a:extLst>
          </p:cNvPr>
          <p:cNvSpPr txBox="1"/>
          <p:nvPr/>
        </p:nvSpPr>
        <p:spPr>
          <a:xfrm>
            <a:off x="711200" y="854751"/>
            <a:ext cx="78536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Nitrogen</a:t>
            </a:r>
            <a:r>
              <a:rPr lang="en-US" sz="3000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n-US" sz="3000" b="1" u="sng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argon</a:t>
            </a:r>
            <a:r>
              <a:rPr lang="en-US" sz="3000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are other commonly used cryogens in large scale systems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Liquid nitrogen is commonly used to cool 75-80 K thermal radiation shields around helium baths/pipes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Liquid argon is used in time projection chamber (</a:t>
            </a:r>
            <a:r>
              <a:rPr lang="en-US" sz="28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eg.</a:t>
            </a: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neutrino detector in Fermilab DUNE)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0B5EF4-CCDA-4A90-B8F6-24B90FC0E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AB1DD-9529-419B-AD4C-B9ECF856FC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BF62FF-9F97-4B82-A7A5-E3A7F3A45B81}"/>
              </a:ext>
            </a:extLst>
          </p:cNvPr>
          <p:cNvSpPr txBox="1"/>
          <p:nvPr/>
        </p:nvSpPr>
        <p:spPr>
          <a:xfrm>
            <a:off x="729742" y="4216256"/>
            <a:ext cx="7853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Since both nitrogen and argon are normal fluids, most pressure drop and heat transfer correlations discussed earlier apply respectively to their flow and heat transfer modes.</a:t>
            </a:r>
            <a:endParaRPr lang="en-US" sz="3000" b="1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529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63FB660-BEEF-4744-BF4E-BF2AB46B6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Nitrogen pool boiling data and correlations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0B5EF4-CCDA-4A90-B8F6-24B90FC0E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AB1DD-9529-419B-AD4C-B9ECF856FC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pic>
        <p:nvPicPr>
          <p:cNvPr id="8" name="Picture 7" descr="N2BoilingCurves.jpg">
            <a:extLst>
              <a:ext uri="{FF2B5EF4-FFF2-40B4-BE49-F238E27FC236}">
                <a16:creationId xmlns:a16="http://schemas.microsoft.com/office/drawing/2014/main" id="{7310BE68-D0FA-4A3B-89C3-3C4CBC345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12" y="714253"/>
            <a:ext cx="7934888" cy="553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0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63FB660-BEEF-4744-BF4E-BF2AB46B6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References and further reading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D5CF3B-B850-4D79-AAE6-B4C6B9E6FFF3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257300"/>
            <a:ext cx="7772400" cy="43434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S. W. Van Sciver, </a:t>
            </a:r>
            <a:r>
              <a:rPr lang="ja-JP" alt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Helium Cryogenics,</a:t>
            </a:r>
            <a:r>
              <a:rPr lang="ja-JP" alt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Plenum Press, 1986. </a:t>
            </a:r>
          </a:p>
          <a:p>
            <a:pPr>
              <a:lnSpc>
                <a:spcPct val="90000"/>
              </a:lnSpc>
              <a:defRPr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Ovid Baker, "Design of Pipelines for the Simultaneous Flow of Oil and Gas," Oil and Gas Journal (July 26, 1954) p. 185-195. </a:t>
            </a:r>
          </a:p>
          <a:p>
            <a:pPr>
              <a:lnSpc>
                <a:spcPct val="90000"/>
              </a:lnSpc>
              <a:defRPr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J. C. Theilacker and C. H. Rode, “An Investigation into Flow Regimes for Two-phase Helium Flow,” Advances in Cryogenic Engineering, Vol. 33, pp. 391-398, 1988. </a:t>
            </a:r>
          </a:p>
          <a:p>
            <a:pPr>
              <a:lnSpc>
                <a:spcPct val="90000"/>
              </a:lnSpc>
              <a:defRPr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E.G. </a:t>
            </a:r>
            <a:r>
              <a:rPr lang="en-US" sz="22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Brentari</a:t>
            </a: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et al, “Boiling Heat Transfer for Oxygen, Nitrogen, Hydrogen, and Helium,” NBS Technical Note 317, Boulder, CO, 1965. </a:t>
            </a:r>
          </a:p>
          <a:p>
            <a:pPr>
              <a:lnSpc>
                <a:spcPct val="90000"/>
              </a:lnSpc>
              <a:defRPr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Crane Technical Paper #410 “Flow of Fluids through Valves, Fittings, and Pipes”.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C047E1-8810-4242-847A-AB6301E5C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916CE-CDDD-4006-8671-18FECD5CE0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</p:spTree>
    <p:extLst>
      <p:ext uri="{BB962C8B-B14F-4D97-AF65-F5344CB8AC3E}">
        <p14:creationId xmlns:p14="http://schemas.microsoft.com/office/powerpoint/2010/main" val="1464102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Phase diagram of helium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690EB0-A40B-48A6-B3C2-D026E8BB5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97F3D-BC46-4CE8-B078-81CDA6384C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pic>
        <p:nvPicPr>
          <p:cNvPr id="6" name="Picture 4" descr="HeliumPhaseDiag">
            <a:extLst>
              <a:ext uri="{FF2B5EF4-FFF2-40B4-BE49-F238E27FC236}">
                <a16:creationId xmlns:a16="http://schemas.microsoft.com/office/drawing/2014/main" id="{1536479A-0BA7-431D-BCEC-D8962808B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" t="3175" r="2550" b="6734"/>
          <a:stretch/>
        </p:blipFill>
        <p:spPr>
          <a:xfrm>
            <a:off x="402468" y="783444"/>
            <a:ext cx="4074159" cy="55147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B3BCEF-4C25-4568-8D77-76A40A806B53}"/>
              </a:ext>
            </a:extLst>
          </p:cNvPr>
          <p:cNvSpPr txBox="1"/>
          <p:nvPr/>
        </p:nvSpPr>
        <p:spPr>
          <a:xfrm>
            <a:off x="4476627" y="5884422"/>
            <a:ext cx="3749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S. W. Van Sciver, Helium Cryogenics (2012), pg. 60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5D57E0-FCC8-43C0-9502-5F62D2F1F6B4}"/>
              </a:ext>
            </a:extLst>
          </p:cNvPr>
          <p:cNvCxnSpPr>
            <a:cxnSpLocks/>
          </p:cNvCxnSpPr>
          <p:nvPr/>
        </p:nvCxnSpPr>
        <p:spPr>
          <a:xfrm flipV="1">
            <a:off x="3332480" y="783444"/>
            <a:ext cx="0" cy="2152796"/>
          </a:xfrm>
          <a:prstGeom prst="line">
            <a:avLst/>
          </a:prstGeom>
          <a:ln w="3175">
            <a:solidFill>
              <a:srgbClr val="40404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5FD3DB-888F-4424-A8E6-CACAAB4E3BE5}"/>
              </a:ext>
            </a:extLst>
          </p:cNvPr>
          <p:cNvCxnSpPr>
            <a:cxnSpLocks/>
          </p:cNvCxnSpPr>
          <p:nvPr/>
        </p:nvCxnSpPr>
        <p:spPr>
          <a:xfrm>
            <a:off x="3332480" y="2915920"/>
            <a:ext cx="833120" cy="0"/>
          </a:xfrm>
          <a:prstGeom prst="line">
            <a:avLst/>
          </a:prstGeom>
          <a:ln w="3175">
            <a:solidFill>
              <a:srgbClr val="40404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F6AAED3-A368-4591-BDB6-AA7DDD2D1A10}"/>
              </a:ext>
            </a:extLst>
          </p:cNvPr>
          <p:cNvGrpSpPr/>
          <p:nvPr/>
        </p:nvGrpSpPr>
        <p:grpSpPr>
          <a:xfrm>
            <a:off x="3749040" y="1119133"/>
            <a:ext cx="3128018" cy="461665"/>
            <a:chOff x="3749040" y="1119133"/>
            <a:chExt cx="3128018" cy="46166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5827BE-3EA0-4367-8138-98E28A1AD298}"/>
                </a:ext>
              </a:extLst>
            </p:cNvPr>
            <p:cNvSpPr txBox="1"/>
            <p:nvPr/>
          </p:nvSpPr>
          <p:spPr>
            <a:xfrm>
              <a:off x="4753848" y="1119133"/>
              <a:ext cx="21232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Supercritical He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C31B2BF-1871-489E-9B27-8AB7CECDD600}"/>
                </a:ext>
              </a:extLst>
            </p:cNvPr>
            <p:cNvCxnSpPr>
              <a:stCxn id="11" idx="1"/>
            </p:cNvCxnSpPr>
            <p:nvPr/>
          </p:nvCxnSpPr>
          <p:spPr>
            <a:xfrm flipH="1" flipV="1">
              <a:off x="3749040" y="1349965"/>
              <a:ext cx="1004808" cy="1"/>
            </a:xfrm>
            <a:prstGeom prst="straightConnector1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C0B6124-75C9-4CD1-A1BB-9805D815B454}"/>
              </a:ext>
            </a:extLst>
          </p:cNvPr>
          <p:cNvGrpSpPr/>
          <p:nvPr/>
        </p:nvGrpSpPr>
        <p:grpSpPr>
          <a:xfrm>
            <a:off x="2499361" y="1918430"/>
            <a:ext cx="5335202" cy="461665"/>
            <a:chOff x="2499361" y="1918430"/>
            <a:chExt cx="5335202" cy="46166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ECD9CB-9598-4143-AC6D-8A65FC723A1B}"/>
                </a:ext>
              </a:extLst>
            </p:cNvPr>
            <p:cNvSpPr txBox="1"/>
            <p:nvPr/>
          </p:nvSpPr>
          <p:spPr>
            <a:xfrm>
              <a:off x="4753848" y="1918430"/>
              <a:ext cx="30807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Pressurized He I (liquid)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0893D91-9A68-4FD6-857B-56FCA2B976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99361" y="2143333"/>
              <a:ext cx="2225039" cy="1"/>
            </a:xfrm>
            <a:prstGeom prst="straightConnector1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5D71A52-4561-46DF-A117-78327CD8D67B}"/>
              </a:ext>
            </a:extLst>
          </p:cNvPr>
          <p:cNvGrpSpPr/>
          <p:nvPr/>
        </p:nvGrpSpPr>
        <p:grpSpPr>
          <a:xfrm>
            <a:off x="1530603" y="2586074"/>
            <a:ext cx="6378040" cy="461665"/>
            <a:chOff x="1530603" y="2586074"/>
            <a:chExt cx="6378040" cy="46166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0CD2039-C26D-48C6-B7D3-1D52E2F89C88}"/>
                </a:ext>
              </a:extLst>
            </p:cNvPr>
            <p:cNvSpPr txBox="1"/>
            <p:nvPr/>
          </p:nvSpPr>
          <p:spPr>
            <a:xfrm>
              <a:off x="4752586" y="2586074"/>
              <a:ext cx="31560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Pressurized He II (liquid)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3403126-EBAC-4988-9CD2-FC7140ED4E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30603" y="2812929"/>
              <a:ext cx="3193797" cy="1"/>
            </a:xfrm>
            <a:prstGeom prst="straightConnector1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0A98F4C-6998-44A7-8916-74B642910C5A}"/>
              </a:ext>
            </a:extLst>
          </p:cNvPr>
          <p:cNvGrpSpPr/>
          <p:nvPr/>
        </p:nvGrpSpPr>
        <p:grpSpPr>
          <a:xfrm>
            <a:off x="2621657" y="3486418"/>
            <a:ext cx="4066695" cy="461665"/>
            <a:chOff x="2621657" y="3486418"/>
            <a:chExt cx="4066695" cy="461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5415FF-C928-4A78-8FDA-12E87574ACC1}"/>
                </a:ext>
              </a:extLst>
            </p:cNvPr>
            <p:cNvSpPr txBox="1"/>
            <p:nvPr/>
          </p:nvSpPr>
          <p:spPr>
            <a:xfrm>
              <a:off x="4753848" y="3486418"/>
              <a:ext cx="19345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Saturated He I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03A7B6A-0725-460E-987B-F8F8FAECC5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21657" y="3703980"/>
              <a:ext cx="2132191" cy="1"/>
            </a:xfrm>
            <a:prstGeom prst="straightConnector1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07C867C-4CFD-462E-A11E-4A7AD81F4DBD}"/>
              </a:ext>
            </a:extLst>
          </p:cNvPr>
          <p:cNvGrpSpPr/>
          <p:nvPr/>
        </p:nvGrpSpPr>
        <p:grpSpPr>
          <a:xfrm>
            <a:off x="3270394" y="4356818"/>
            <a:ext cx="2780925" cy="461665"/>
            <a:chOff x="3270394" y="4356818"/>
            <a:chExt cx="2780925" cy="4616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88210E-92EB-4D8B-B6E2-4F29FCB8E5AD}"/>
                </a:ext>
              </a:extLst>
            </p:cNvPr>
            <p:cNvSpPr txBox="1"/>
            <p:nvPr/>
          </p:nvSpPr>
          <p:spPr>
            <a:xfrm>
              <a:off x="4753848" y="4356818"/>
              <a:ext cx="12974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He vapor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FC90C8D-6D90-45EB-99F3-8B9F7ECFD779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>
              <a:off x="3270394" y="4587651"/>
              <a:ext cx="1483454" cy="0"/>
            </a:xfrm>
            <a:prstGeom prst="straightConnector1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FDDAADF-E298-4AF2-92BD-D0A9A3D3F8B8}"/>
              </a:ext>
            </a:extLst>
          </p:cNvPr>
          <p:cNvGrpSpPr/>
          <p:nvPr/>
        </p:nvGrpSpPr>
        <p:grpSpPr>
          <a:xfrm>
            <a:off x="1717040" y="5215525"/>
            <a:ext cx="5017206" cy="461665"/>
            <a:chOff x="1717040" y="5215525"/>
            <a:chExt cx="5017206" cy="4616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633A0F5-33E3-4801-B2DA-75C0C55A5AD5}"/>
                </a:ext>
              </a:extLst>
            </p:cNvPr>
            <p:cNvSpPr txBox="1"/>
            <p:nvPr/>
          </p:nvSpPr>
          <p:spPr>
            <a:xfrm>
              <a:off x="4724400" y="5215525"/>
              <a:ext cx="20098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Saturated He II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8CDB153-E536-4F1B-8AD2-4A4816FF3E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17040" y="5451848"/>
              <a:ext cx="3036808" cy="0"/>
            </a:xfrm>
            <a:prstGeom prst="straightConnector1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005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9BDBACE-9D69-43CF-8880-9109667D6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8A54438-7E7A-4956-9AC6-9E9CD80D6F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8327B722-8ABC-44D0-9148-C204953E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0083"/>
            <a:ext cx="8686800" cy="427877"/>
          </a:xfrm>
        </p:spPr>
        <p:txBody>
          <a:bodyPr/>
          <a:lstStyle/>
          <a:p>
            <a:pPr algn="ctr"/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Temperature Entropy Diagram </a:t>
            </a:r>
            <a:r>
              <a:rPr lang="en-US" sz="36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He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C0C43B-884B-0624-CE4B-180AA9ADA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7051"/>
            <a:ext cx="9144000" cy="542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50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E7EB42-1858-4DA9-A631-823E4E138FF1}"/>
              </a:ext>
            </a:extLst>
          </p:cNvPr>
          <p:cNvSpPr/>
          <p:nvPr/>
        </p:nvSpPr>
        <p:spPr>
          <a:xfrm>
            <a:off x="215530" y="1370209"/>
            <a:ext cx="477361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Accelerator magnets </a:t>
            </a:r>
            <a:r>
              <a:rPr lang="en-US" sz="2800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are often cooled with pressurized liquid or forced flow of supercritical helium</a:t>
            </a: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gives maximum penetration of helium mass in magnet coils</a:t>
            </a: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crucial for thermal stability since the coils operate near the superconductivity limit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3030FA8-3C84-40F8-96F4-99B285A6F512}"/>
              </a:ext>
            </a:extLst>
          </p:cNvPr>
          <p:cNvGrpSpPr/>
          <p:nvPr/>
        </p:nvGrpSpPr>
        <p:grpSpPr>
          <a:xfrm>
            <a:off x="5111444" y="1103810"/>
            <a:ext cx="3875087" cy="5063310"/>
            <a:chOff x="5053383" y="838200"/>
            <a:chExt cx="3875087" cy="506331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D61D1BC-72AA-481C-920D-433D839E08E4}"/>
                </a:ext>
              </a:extLst>
            </p:cNvPr>
            <p:cNvGrpSpPr/>
            <p:nvPr/>
          </p:nvGrpSpPr>
          <p:grpSpPr>
            <a:xfrm>
              <a:off x="5053383" y="838200"/>
              <a:ext cx="3875087" cy="5063310"/>
              <a:chOff x="4887913" y="838200"/>
              <a:chExt cx="3875087" cy="5063310"/>
            </a:xfrm>
          </p:grpSpPr>
          <p:pic>
            <p:nvPicPr>
              <p:cNvPr id="18" name="Picture 4" descr="HeliumPhaseDiag">
                <a:extLst>
                  <a:ext uri="{FF2B5EF4-FFF2-40B4-BE49-F238E27FC236}">
                    <a16:creationId xmlns:a16="http://schemas.microsoft.com/office/drawing/2014/main" id="{668E3EE8-82EC-4BF2-8945-D3294112B8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412"/>
              <a:stretch/>
            </p:blipFill>
            <p:spPr>
              <a:xfrm>
                <a:off x="4887913" y="838200"/>
                <a:ext cx="3875087" cy="5063310"/>
              </a:xfrm>
              <a:prstGeom prst="rect">
                <a:avLst/>
              </a:prstGeom>
            </p:spPr>
          </p:pic>
          <p:sp>
            <p:nvSpPr>
              <p:cNvPr id="20" name="Oval 6">
                <a:extLst>
                  <a:ext uri="{FF2B5EF4-FFF2-40B4-BE49-F238E27FC236}">
                    <a16:creationId xmlns:a16="http://schemas.microsoft.com/office/drawing/2014/main" id="{2D1199E8-3CF1-454D-9B25-BFFBC22F64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62800" y="2971800"/>
                <a:ext cx="152400" cy="1524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1" name="Oval 8">
                <a:extLst>
                  <a:ext uri="{FF2B5EF4-FFF2-40B4-BE49-F238E27FC236}">
                    <a16:creationId xmlns:a16="http://schemas.microsoft.com/office/drawing/2014/main" id="{40B93AB2-483E-4FF6-96B0-12AAC8E548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0" y="3276600"/>
                <a:ext cx="152400" cy="152400"/>
              </a:xfrm>
              <a:prstGeom prst="ellipse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" name="Oval 12">
                <a:extLst>
                  <a:ext uri="{FF2B5EF4-FFF2-40B4-BE49-F238E27FC236}">
                    <a16:creationId xmlns:a16="http://schemas.microsoft.com/office/drawing/2014/main" id="{CC9634FA-F800-4394-B9AB-EDE72F6D82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86600" y="2590800"/>
                <a:ext cx="152400" cy="1524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1DE2330-CF24-4287-A10B-B00E5F27685C}"/>
                </a:ext>
              </a:extLst>
            </p:cNvPr>
            <p:cNvSpPr txBox="1"/>
            <p:nvPr/>
          </p:nvSpPr>
          <p:spPr>
            <a:xfrm>
              <a:off x="6498676" y="2878723"/>
              <a:ext cx="880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A4560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Tevatron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8EC7A55-C09D-47D2-A4E9-E4A3C35E650A}"/>
                </a:ext>
              </a:extLst>
            </p:cNvPr>
            <p:cNvSpPr txBox="1"/>
            <p:nvPr/>
          </p:nvSpPr>
          <p:spPr>
            <a:xfrm>
              <a:off x="7348432" y="2421523"/>
              <a:ext cx="474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SSC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DA0CEB7-2764-482E-B320-D551C4E4F42B}"/>
                </a:ext>
              </a:extLst>
            </p:cNvPr>
            <p:cNvSpPr txBox="1"/>
            <p:nvPr/>
          </p:nvSpPr>
          <p:spPr>
            <a:xfrm>
              <a:off x="5759466" y="3209414"/>
              <a:ext cx="5020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LHC</a:t>
              </a:r>
            </a:p>
          </p:txBody>
        </p:sp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9BDBACE-9D69-43CF-8880-9109667D6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8A54438-7E7A-4956-9AC6-9E9CD80D6F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8327B722-8ABC-44D0-9148-C204953E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88798"/>
            <a:ext cx="8686800" cy="427877"/>
          </a:xfrm>
        </p:spPr>
        <p:txBody>
          <a:bodyPr/>
          <a:lstStyle/>
          <a:p>
            <a:pPr algn="ctr"/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Cooling modes in large </a:t>
            </a:r>
            <a:b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helium cryogenic systems</a:t>
            </a:r>
          </a:p>
        </p:txBody>
      </p:sp>
    </p:spTree>
    <p:extLst>
      <p:ext uri="{BB962C8B-B14F-4D97-AF65-F5344CB8AC3E}">
        <p14:creationId xmlns:p14="http://schemas.microsoft.com/office/powerpoint/2010/main" val="694354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HeliumPhaseDiag">
            <a:extLst>
              <a:ext uri="{FF2B5EF4-FFF2-40B4-BE49-F238E27FC236}">
                <a16:creationId xmlns:a16="http://schemas.microsoft.com/office/drawing/2014/main" id="{F2F2ED96-E588-499D-ACFE-B76FA9FC56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2"/>
          <a:stretch/>
        </p:blipFill>
        <p:spPr>
          <a:xfrm>
            <a:off x="5111444" y="1103810"/>
            <a:ext cx="3875087" cy="5063310"/>
          </a:xfrm>
          <a:prstGeom prst="rect">
            <a:avLst/>
          </a:prstGeom>
        </p:spPr>
      </p:pic>
      <p:sp>
        <p:nvSpPr>
          <p:cNvPr id="39" name="Oval 5">
            <a:extLst>
              <a:ext uri="{FF2B5EF4-FFF2-40B4-BE49-F238E27FC236}">
                <a16:creationId xmlns:a16="http://schemas.microsoft.com/office/drawing/2014/main" id="{04601F34-167D-4EBD-836B-785624883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8551" y="3565979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0" name="Oval 9">
            <a:extLst>
              <a:ext uri="{FF2B5EF4-FFF2-40B4-BE49-F238E27FC236}">
                <a16:creationId xmlns:a16="http://schemas.microsoft.com/office/drawing/2014/main" id="{DE47FE51-4C2D-41D9-9A89-3B16C9A4B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9117" y="5286829"/>
            <a:ext cx="152400" cy="15240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702859-D81D-41D8-B4D5-0CE71262FB65}"/>
              </a:ext>
            </a:extLst>
          </p:cNvPr>
          <p:cNvSpPr txBox="1"/>
          <p:nvPr/>
        </p:nvSpPr>
        <p:spPr>
          <a:xfrm>
            <a:off x="7317667" y="3737063"/>
            <a:ext cx="1131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HERA, KEKB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C74B6E-40CA-4FFC-BC36-55228B9FAA71}"/>
              </a:ext>
            </a:extLst>
          </p:cNvPr>
          <p:cNvSpPr txBox="1"/>
          <p:nvPr/>
        </p:nvSpPr>
        <p:spPr>
          <a:xfrm>
            <a:off x="6518794" y="5193752"/>
            <a:ext cx="1597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ESS, LCLS-II, PIP-II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9BDBACE-9D69-43CF-8880-9109667D6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8A54438-7E7A-4956-9AC6-9E9CD80D6F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C30675-AF4A-44F3-A34D-3101DD925E72}"/>
              </a:ext>
            </a:extLst>
          </p:cNvPr>
          <p:cNvSpPr/>
          <p:nvPr/>
        </p:nvSpPr>
        <p:spPr>
          <a:xfrm>
            <a:off x="215530" y="1277335"/>
            <a:ext cx="4773613" cy="4358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Superconducting RF cavities </a:t>
            </a:r>
            <a:r>
              <a:rPr lang="en-US" sz="2800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are generally cooled with a saturated helium bath (normal or superfluid)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gives pressure stability needed to minimize cavity de-tune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offers large surface heat transfer for local hot spots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provides nearly isothermal cooling</a:t>
            </a:r>
          </a:p>
        </p:txBody>
      </p:sp>
      <p:sp>
        <p:nvSpPr>
          <p:cNvPr id="25" name="Title 6">
            <a:extLst>
              <a:ext uri="{FF2B5EF4-FFF2-40B4-BE49-F238E27FC236}">
                <a16:creationId xmlns:a16="http://schemas.microsoft.com/office/drawing/2014/main" id="{ABF7C9DD-4DE7-4F4B-BC8F-28945CF28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88798"/>
            <a:ext cx="8686800" cy="427877"/>
          </a:xfrm>
        </p:spPr>
        <p:txBody>
          <a:bodyPr/>
          <a:lstStyle/>
          <a:p>
            <a:pPr algn="ctr"/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Cooling modes in large </a:t>
            </a:r>
            <a:b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helium cryogenic systems</a:t>
            </a:r>
          </a:p>
        </p:txBody>
      </p:sp>
    </p:spTree>
    <p:extLst>
      <p:ext uri="{BB962C8B-B14F-4D97-AF65-F5344CB8AC3E}">
        <p14:creationId xmlns:p14="http://schemas.microsoft.com/office/powerpoint/2010/main" val="1394205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8327B722-8ABC-44D0-9148-C204953E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Helium cooling modes -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F3C9D-5A8A-45BE-A231-1C192D850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5142F-B260-40E1-8842-7D602F6569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6BF3F7E-F270-42A6-840B-77935121EBF4}"/>
              </a:ext>
            </a:extLst>
          </p:cNvPr>
          <p:cNvGrpSpPr/>
          <p:nvPr/>
        </p:nvGrpSpPr>
        <p:grpSpPr>
          <a:xfrm>
            <a:off x="711200" y="2329517"/>
            <a:ext cx="7508240" cy="3922487"/>
            <a:chOff x="711200" y="2329517"/>
            <a:chExt cx="7508240" cy="3922487"/>
          </a:xfrm>
        </p:grpSpPr>
        <p:pic>
          <p:nvPicPr>
            <p:cNvPr id="7" name="Picture 6" descr="RecoolerSchematic-Nov2012.jpg">
              <a:extLst>
                <a:ext uri="{FF2B5EF4-FFF2-40B4-BE49-F238E27FC236}">
                  <a16:creationId xmlns:a16="http://schemas.microsoft.com/office/drawing/2014/main" id="{48BD5691-71FB-430D-B24C-BC363A4589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4" b="6259"/>
            <a:stretch/>
          </p:blipFill>
          <p:spPr>
            <a:xfrm>
              <a:off x="711200" y="2329517"/>
              <a:ext cx="7508240" cy="392248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2DB310-123B-4826-8662-4259D80BDE52}"/>
                </a:ext>
              </a:extLst>
            </p:cNvPr>
            <p:cNvSpPr txBox="1"/>
            <p:nvPr/>
          </p:nvSpPr>
          <p:spPr>
            <a:xfrm>
              <a:off x="3352800" y="4965392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800080"/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ABDFF4-D867-49ED-ACDF-1FAE7FEF6596}"/>
                </a:ext>
              </a:extLst>
            </p:cNvPr>
            <p:cNvSpPr txBox="1"/>
            <p:nvPr/>
          </p:nvSpPr>
          <p:spPr>
            <a:xfrm>
              <a:off x="5110886" y="4734559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800080"/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D085D6-8CDC-47EA-AC17-BD00A863A39D}"/>
                </a:ext>
              </a:extLst>
            </p:cNvPr>
            <p:cNvSpPr txBox="1"/>
            <p:nvPr/>
          </p:nvSpPr>
          <p:spPr>
            <a:xfrm>
              <a:off x="3182721" y="3150607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800080"/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3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C2D8F90-59D8-4020-98F9-F5C97AA9E927}"/>
              </a:ext>
            </a:extLst>
          </p:cNvPr>
          <p:cNvSpPr txBox="1"/>
          <p:nvPr/>
        </p:nvSpPr>
        <p:spPr>
          <a:xfrm>
            <a:off x="91440" y="772882"/>
            <a:ext cx="895096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Re-cooler scheme for accelerator SC magnets</a:t>
            </a: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Modes present: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5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Subcooled liquid helium flow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5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Convection/nucleate boiling heat transfer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5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Single phase vapor flow</a:t>
            </a:r>
          </a:p>
        </p:txBody>
      </p:sp>
    </p:spTree>
    <p:extLst>
      <p:ext uri="{BB962C8B-B14F-4D97-AF65-F5344CB8AC3E}">
        <p14:creationId xmlns:p14="http://schemas.microsoft.com/office/powerpoint/2010/main" val="2199706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8327B722-8ABC-44D0-9148-C204953E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Helium cooling modes -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1FB3F5-BFB4-4E48-86F7-680937492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12A69-CCDE-4AEB-A447-FCA33CE53B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15E738-D203-4E4B-B2E3-ABF8A87B35E0}"/>
              </a:ext>
            </a:extLst>
          </p:cNvPr>
          <p:cNvSpPr txBox="1"/>
          <p:nvPr/>
        </p:nvSpPr>
        <p:spPr>
          <a:xfrm>
            <a:off x="401136" y="935442"/>
            <a:ext cx="753578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Bayonet heat exchangers for LHC superconducting </a:t>
            </a:r>
          </a:p>
          <a:p>
            <a:r>
              <a:rPr lang="en-US" sz="2800" b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magnets</a:t>
            </a: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Modes present: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Two phase He II flow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Single phase vapor flow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Surface heat transfer to He II (Kapitza mode)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E4BE55-E7C2-4DB3-8FD9-C5EC826E51EE}"/>
              </a:ext>
            </a:extLst>
          </p:cNvPr>
          <p:cNvGrpSpPr/>
          <p:nvPr/>
        </p:nvGrpSpPr>
        <p:grpSpPr>
          <a:xfrm>
            <a:off x="304800" y="3675790"/>
            <a:ext cx="8442960" cy="1967108"/>
            <a:chOff x="304800" y="3675790"/>
            <a:chExt cx="8442960" cy="196710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82AD7E4-23C1-43A9-967D-1F816FE95E6B}"/>
                </a:ext>
              </a:extLst>
            </p:cNvPr>
            <p:cNvGrpSpPr/>
            <p:nvPr/>
          </p:nvGrpSpPr>
          <p:grpSpPr>
            <a:xfrm>
              <a:off x="304800" y="3675790"/>
              <a:ext cx="8442960" cy="1967108"/>
              <a:chOff x="304800" y="2381373"/>
              <a:chExt cx="8442960" cy="1967108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AECE0072-84EC-4BDB-80D3-D490443477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18751"/>
              <a:stretch/>
            </p:blipFill>
            <p:spPr>
              <a:xfrm>
                <a:off x="304800" y="2381373"/>
                <a:ext cx="8442960" cy="1967108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12CC682-AFAD-4378-8455-6880A9113182}"/>
                  </a:ext>
                </a:extLst>
              </p:cNvPr>
              <p:cNvSpPr txBox="1"/>
              <p:nvPr/>
            </p:nvSpPr>
            <p:spPr>
              <a:xfrm>
                <a:off x="2143760" y="3830320"/>
                <a:ext cx="8904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solidFill>
                      <a:srgbClr val="800080"/>
                    </a:solidFill>
                    <a:highlight>
                      <a:srgbClr val="C0C0C0"/>
                    </a:highlight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Magnet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CADACC4-F966-4456-8ECA-0C5D2DE4ED16}"/>
                  </a:ext>
                </a:extLst>
              </p:cNvPr>
              <p:cNvSpPr txBox="1"/>
              <p:nvPr/>
            </p:nvSpPr>
            <p:spPr>
              <a:xfrm>
                <a:off x="3868227" y="3833892"/>
                <a:ext cx="8904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solidFill>
                      <a:srgbClr val="800080"/>
                    </a:solidFill>
                    <a:highlight>
                      <a:srgbClr val="C0C0C0"/>
                    </a:highlight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Magnet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784EC6-8989-4F96-A650-593D9953F31B}"/>
                  </a:ext>
                </a:extLst>
              </p:cNvPr>
              <p:cNvSpPr txBox="1"/>
              <p:nvPr/>
            </p:nvSpPr>
            <p:spPr>
              <a:xfrm>
                <a:off x="5413459" y="3833893"/>
                <a:ext cx="8904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solidFill>
                      <a:srgbClr val="800080"/>
                    </a:solidFill>
                    <a:highlight>
                      <a:srgbClr val="C0C0C0"/>
                    </a:highlight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Magnet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79A291C-2131-447A-91C7-F550A684DF9A}"/>
                  </a:ext>
                </a:extLst>
              </p:cNvPr>
              <p:cNvSpPr txBox="1"/>
              <p:nvPr/>
            </p:nvSpPr>
            <p:spPr>
              <a:xfrm>
                <a:off x="6939281" y="3833892"/>
                <a:ext cx="8904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solidFill>
                      <a:srgbClr val="800080"/>
                    </a:solidFill>
                    <a:highlight>
                      <a:srgbClr val="C0C0C0"/>
                    </a:highlight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Magnet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C6B3D09-57EF-4228-AFE1-5C5E6B08722B}"/>
                </a:ext>
              </a:extLst>
            </p:cNvPr>
            <p:cNvSpPr txBox="1"/>
            <p:nvPr/>
          </p:nvSpPr>
          <p:spPr>
            <a:xfrm>
              <a:off x="1360524" y="4428511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800080"/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94BFB5-99ED-4EB5-9D86-0F02FFE1FACB}"/>
                </a:ext>
              </a:extLst>
            </p:cNvPr>
            <p:cNvSpPr txBox="1"/>
            <p:nvPr/>
          </p:nvSpPr>
          <p:spPr>
            <a:xfrm>
              <a:off x="1020366" y="4165920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800080"/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00EF08E-0B96-47F6-9457-1432714A8F62}"/>
                </a:ext>
              </a:extLst>
            </p:cNvPr>
            <p:cNvSpPr txBox="1"/>
            <p:nvPr/>
          </p:nvSpPr>
          <p:spPr>
            <a:xfrm>
              <a:off x="2982981" y="5078570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800080"/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1050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8327B722-8ABC-44D0-9148-C204953E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Helium cooling modes - examples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0E8E70-4B12-4178-80DA-EEB96164C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91E495-DA62-4F7E-9843-5DA61EF72E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2DBE02-152A-4CCE-8377-84CB81CFB2F3}"/>
              </a:ext>
            </a:extLst>
          </p:cNvPr>
          <p:cNvSpPr txBox="1"/>
          <p:nvPr/>
        </p:nvSpPr>
        <p:spPr>
          <a:xfrm>
            <a:off x="401137" y="935442"/>
            <a:ext cx="8514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Saturated helium bath cooling of superconducting radiofrequency accelerator cavities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2AF2F4-ECAB-4A8A-825C-33A0D1A5224B}"/>
              </a:ext>
            </a:extLst>
          </p:cNvPr>
          <p:cNvSpPr/>
          <p:nvPr/>
        </p:nvSpPr>
        <p:spPr>
          <a:xfrm>
            <a:off x="429419" y="2382655"/>
            <a:ext cx="34606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Modes present: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Single phase vapor flow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Two-phase flow (during bath fill)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Surface heat transfer</a:t>
            </a:r>
          </a:p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(Kapitza or nucleate   </a:t>
            </a:r>
          </a:p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boiling)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5A594EB-E0AB-42F4-B9F8-F93CAA0CFEA5}"/>
              </a:ext>
            </a:extLst>
          </p:cNvPr>
          <p:cNvGrpSpPr/>
          <p:nvPr/>
        </p:nvGrpSpPr>
        <p:grpSpPr>
          <a:xfrm>
            <a:off x="3666605" y="2142231"/>
            <a:ext cx="5406276" cy="3998952"/>
            <a:chOff x="3666605" y="2142231"/>
            <a:chExt cx="5406276" cy="39989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4428190-DC96-4546-8C6E-CA4BF6F7A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6605" y="2142231"/>
              <a:ext cx="5406276" cy="378032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5A44CC3-349C-42DC-A209-E81B6405DE6B}"/>
                </a:ext>
              </a:extLst>
            </p:cNvPr>
            <p:cNvSpPr txBox="1"/>
            <p:nvPr/>
          </p:nvSpPr>
          <p:spPr>
            <a:xfrm>
              <a:off x="7622642" y="2151822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800080"/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E5E5E2-F154-4D29-8950-4ED3B3062697}"/>
                </a:ext>
              </a:extLst>
            </p:cNvPr>
            <p:cNvSpPr txBox="1"/>
            <p:nvPr/>
          </p:nvSpPr>
          <p:spPr>
            <a:xfrm>
              <a:off x="7962800" y="5112118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800080"/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20264BF-28D2-4B89-A088-5BA3FB53E63B}"/>
                </a:ext>
              </a:extLst>
            </p:cNvPr>
            <p:cNvSpPr txBox="1"/>
            <p:nvPr/>
          </p:nvSpPr>
          <p:spPr>
            <a:xfrm>
              <a:off x="5561138" y="3839663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800080"/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3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CA51DB1-736F-4D19-8596-56105457371F}"/>
                </a:ext>
              </a:extLst>
            </p:cNvPr>
            <p:cNvCxnSpPr/>
            <p:nvPr/>
          </p:nvCxnSpPr>
          <p:spPr>
            <a:xfrm>
              <a:off x="7962800" y="4724400"/>
              <a:ext cx="0" cy="955118"/>
            </a:xfrm>
            <a:prstGeom prst="line">
              <a:avLst/>
            </a:prstGeom>
            <a:ln w="3810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49632DF-D90D-4812-9043-F17F5D34931F}"/>
                </a:ext>
              </a:extLst>
            </p:cNvPr>
            <p:cNvCxnSpPr/>
            <p:nvPr/>
          </p:nvCxnSpPr>
          <p:spPr>
            <a:xfrm>
              <a:off x="7962800" y="5679518"/>
              <a:ext cx="91948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243519B-0A03-4AA6-826C-CAFDE43396B8}"/>
                </a:ext>
              </a:extLst>
            </p:cNvPr>
            <p:cNvSpPr txBox="1"/>
            <p:nvPr/>
          </p:nvSpPr>
          <p:spPr>
            <a:xfrm>
              <a:off x="7962800" y="5679518"/>
              <a:ext cx="10631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Fill 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200097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0BAB52EC-800C-47DB-856D-403D8606D48A}" vid="{72BDEEEA-038A-4276-9BC1-96D3DCF6C14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Fermi_normalScreen</Template>
  <TotalTime>2634</TotalTime>
  <Words>1872</Words>
  <Application>Microsoft Office PowerPoint</Application>
  <PresentationFormat>On-screen Show (4:3)</PresentationFormat>
  <Paragraphs>270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Helvetica</vt:lpstr>
      <vt:lpstr>Times New Roman</vt:lpstr>
      <vt:lpstr>Fermilab_PPT_090815</vt:lpstr>
      <vt:lpstr>PowerPoint Presentation</vt:lpstr>
      <vt:lpstr>Goals of this lecture</vt:lpstr>
      <vt:lpstr>Phase diagram of helium</vt:lpstr>
      <vt:lpstr>Temperature Entropy Diagram 4He</vt:lpstr>
      <vt:lpstr>Cooling modes in large  helium cryogenic systems</vt:lpstr>
      <vt:lpstr>Cooling modes in large  helium cryogenic systems</vt:lpstr>
      <vt:lpstr>Helium cooling modes - examples</vt:lpstr>
      <vt:lpstr>Helium cooling modes - examples</vt:lpstr>
      <vt:lpstr>Helium cooling modes - examples</vt:lpstr>
      <vt:lpstr>Helium cooling modes - examples</vt:lpstr>
      <vt:lpstr>Helium cooling modes - summary</vt:lpstr>
      <vt:lpstr>Engineering design parameters</vt:lpstr>
      <vt:lpstr>Engineering design parameters</vt:lpstr>
      <vt:lpstr>Relevant dimensionless parameters</vt:lpstr>
      <vt:lpstr>Relevant dimensionless parameters</vt:lpstr>
      <vt:lpstr>Pressure drop in forced flow (single phase)</vt:lpstr>
      <vt:lpstr>Pressure drop in forced flow (two phase)</vt:lpstr>
      <vt:lpstr>Pressure drop in forced flow (two phase)</vt:lpstr>
      <vt:lpstr>PowerPoint Presentation</vt:lpstr>
      <vt:lpstr>Convective heat transfer</vt:lpstr>
      <vt:lpstr>Convective heat transfer</vt:lpstr>
      <vt:lpstr>Convective heat transfer</vt:lpstr>
      <vt:lpstr>Convective heat transfer</vt:lpstr>
      <vt:lpstr>Convective heat transfer</vt:lpstr>
      <vt:lpstr>Other cryogens</vt:lpstr>
      <vt:lpstr>Nitrogen pool boiling data and correlations</vt:lpstr>
      <vt:lpstr>References and further reading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 Dhuley</dc:creator>
  <cp:lastModifiedBy>Irina Novitski x2831,3896 13429N</cp:lastModifiedBy>
  <cp:revision>227</cp:revision>
  <cp:lastPrinted>2014-01-20T19:40:21Z</cp:lastPrinted>
  <dcterms:created xsi:type="dcterms:W3CDTF">2021-03-12T12:26:54Z</dcterms:created>
  <dcterms:modified xsi:type="dcterms:W3CDTF">2025-01-29T16:07:20Z</dcterms:modified>
</cp:coreProperties>
</file>